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1"/>
    <p:sldId id="257" r:id="rId62"/>
    <p:sldId id="258" r:id="rId63"/>
    <p:sldId id="259" r:id="rId64"/>
    <p:sldId id="260" r:id="rId65"/>
    <p:sldId id="261" r:id="rId66"/>
    <p:sldId id="262" r:id="rId67"/>
    <p:sldId id="263" r:id="rId68"/>
    <p:sldId id="264" r:id="rId69"/>
    <p:sldId id="265" r:id="rId70"/>
    <p:sldId id="266" r:id="rId71"/>
    <p:sldId id="267" r:id="rId72"/>
    <p:sldId id="268" r:id="rId73"/>
    <p:sldId id="269" r:id="rId74"/>
    <p:sldId id="270" r:id="rId75"/>
    <p:sldId id="271" r:id="rId76"/>
    <p:sldId id="272" r:id="rId77"/>
    <p:sldId id="273" r:id="rId78"/>
    <p:sldId id="274" r:id="rId79"/>
    <p:sldId id="275" r:id="rId80"/>
    <p:sldId id="276" r:id="rId81"/>
    <p:sldId id="277" r:id="rId82"/>
    <p:sldId id="278" r:id="rId83"/>
    <p:sldId id="279" r:id="rId84"/>
    <p:sldId id="280" r:id="rId85"/>
    <p:sldId id="281" r:id="rId8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Montserrat Extra-Bold" charset="1" panose="00000900000000000000"/>
      <p:regular r:id="rId11"/>
    </p:embeddedFont>
    <p:embeddedFont>
      <p:font typeface="Montserrat Extra-Bold Bold" charset="1" panose="00000A00000000000000"/>
      <p:regular r:id="rId12"/>
    </p:embeddedFont>
    <p:embeddedFont>
      <p:font typeface="Montserrat Extra-Bold Italics" charset="1" panose="00000900000000000000"/>
      <p:regular r:id="rId13"/>
    </p:embeddedFont>
    <p:embeddedFont>
      <p:font typeface="Montserrat Extra-Bold Bold Italics" charset="1" panose="00000A00000000000000"/>
      <p:regular r:id="rId14"/>
    </p:embeddedFont>
    <p:embeddedFont>
      <p:font typeface="Montserrat 1" charset="1" panose="00000500000000000000"/>
      <p:regular r:id="rId15"/>
    </p:embeddedFont>
    <p:embeddedFont>
      <p:font typeface="Montserrat 1 Bold" charset="1" panose="00000600000000000000"/>
      <p:regular r:id="rId16"/>
    </p:embeddedFont>
    <p:embeddedFont>
      <p:font typeface="Montserrat 1 Italics" charset="1" panose="00000500000000000000"/>
      <p:regular r:id="rId17"/>
    </p:embeddedFont>
    <p:embeddedFont>
      <p:font typeface="Montserrat 1 Bold Italics" charset="1" panose="00000600000000000000"/>
      <p:regular r:id="rId18"/>
    </p:embeddedFont>
    <p:embeddedFont>
      <p:font typeface="Inter" charset="1" panose="020B0502030000000004"/>
      <p:regular r:id="rId19"/>
    </p:embeddedFont>
    <p:embeddedFont>
      <p:font typeface="Inter Bold" charset="1" panose="020B0802030000000004"/>
      <p:regular r:id="rId20"/>
    </p:embeddedFont>
    <p:embeddedFont>
      <p:font typeface="Inter Italics" charset="1" panose="020B0502030000000004"/>
      <p:regular r:id="rId21"/>
    </p:embeddedFont>
    <p:embeddedFont>
      <p:font typeface="Inter Bold Italics" charset="1" panose="020B0802030000000004"/>
      <p:regular r:id="rId22"/>
    </p:embeddedFont>
    <p:embeddedFont>
      <p:font typeface="Agrandir Medium" charset="1" panose="00000600000000000000"/>
      <p:regular r:id="rId23"/>
    </p:embeddedFont>
    <p:embeddedFont>
      <p:font typeface="Agrandir Medium Bold" charset="1" panose="00000900000000000000"/>
      <p:regular r:id="rId24"/>
    </p:embeddedFont>
    <p:embeddedFont>
      <p:font typeface="Agrandir Medium Italics" charset="1" panose="00000600000000000000"/>
      <p:regular r:id="rId25"/>
    </p:embeddedFont>
    <p:embeddedFont>
      <p:font typeface="Agrandir Medium Bold Italics" charset="1" panose="00000900000000000000"/>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Open Sans" charset="1" panose="020B0606030504020204"/>
      <p:regular r:id="rId31"/>
    </p:embeddedFont>
    <p:embeddedFont>
      <p:font typeface="Open Sans Bold" charset="1" panose="020B0806030504020204"/>
      <p:regular r:id="rId32"/>
    </p:embeddedFont>
    <p:embeddedFont>
      <p:font typeface="Open Sans Italics" charset="1" panose="020B0606030504020204"/>
      <p:regular r:id="rId33"/>
    </p:embeddedFont>
    <p:embeddedFont>
      <p:font typeface="Open Sans Bold Italics" charset="1" panose="020B0806030504020204"/>
      <p:regular r:id="rId34"/>
    </p:embeddedFont>
    <p:embeddedFont>
      <p:font typeface="Open Sans Light" charset="1" panose="020B0306030504020204"/>
      <p:regular r:id="rId35"/>
    </p:embeddedFont>
    <p:embeddedFont>
      <p:font typeface="Open Sans Light Italics" charset="1" panose="020B0306030504020204"/>
      <p:regular r:id="rId36"/>
    </p:embeddedFont>
    <p:embeddedFont>
      <p:font typeface="Open Sans Ultra-Bold" charset="1" panose="00000000000000000000"/>
      <p:regular r:id="rId37"/>
    </p:embeddedFont>
    <p:embeddedFont>
      <p:font typeface="Open Sans Ultra-Bold Italics" charset="1" panose="00000000000000000000"/>
      <p:regular r:id="rId38"/>
    </p:embeddedFont>
    <p:embeddedFont>
      <p:font typeface="Montserrat 2" charset="1" panose="00000500000000000000"/>
      <p:regular r:id="rId39"/>
    </p:embeddedFont>
    <p:embeddedFont>
      <p:font typeface="Montserrat 2 Bold" charset="1" panose="00000800000000000000"/>
      <p:regular r:id="rId40"/>
    </p:embeddedFont>
    <p:embeddedFont>
      <p:font typeface="Montserrat 2 Italics" charset="1" panose="00000500000000000000"/>
      <p:regular r:id="rId41"/>
    </p:embeddedFont>
    <p:embeddedFont>
      <p:font typeface="Montserrat 2 Bold Italics" charset="1" panose="00000800000000000000"/>
      <p:regular r:id="rId42"/>
    </p:embeddedFont>
    <p:embeddedFont>
      <p:font typeface="Montserrat 2 Thin" charset="1" panose="00000300000000000000"/>
      <p:regular r:id="rId43"/>
    </p:embeddedFont>
    <p:embeddedFont>
      <p:font typeface="Montserrat 2 Thin Italics" charset="1" panose="00000300000000000000"/>
      <p:regular r:id="rId44"/>
    </p:embeddedFont>
    <p:embeddedFont>
      <p:font typeface="Montserrat 2 Extra-Light" charset="1" panose="00000300000000000000"/>
      <p:regular r:id="rId45"/>
    </p:embeddedFont>
    <p:embeddedFont>
      <p:font typeface="Montserrat 2 Extra-Light Italics" charset="1" panose="00000300000000000000"/>
      <p:regular r:id="rId46"/>
    </p:embeddedFont>
    <p:embeddedFont>
      <p:font typeface="Montserrat 2 Light" charset="1" panose="00000400000000000000"/>
      <p:regular r:id="rId47"/>
    </p:embeddedFont>
    <p:embeddedFont>
      <p:font typeface="Montserrat 2 Light Italics" charset="1" panose="00000400000000000000"/>
      <p:regular r:id="rId48"/>
    </p:embeddedFont>
    <p:embeddedFont>
      <p:font typeface="Montserrat 2 Medium" charset="1" panose="00000600000000000000"/>
      <p:regular r:id="rId49"/>
    </p:embeddedFont>
    <p:embeddedFont>
      <p:font typeface="Montserrat 2 Medium Italics" charset="1" panose="00000600000000000000"/>
      <p:regular r:id="rId50"/>
    </p:embeddedFont>
    <p:embeddedFont>
      <p:font typeface="Montserrat 2 Semi-Bold" charset="1" panose="00000700000000000000"/>
      <p:regular r:id="rId51"/>
    </p:embeddedFont>
    <p:embeddedFont>
      <p:font typeface="Montserrat 2 Semi-Bold Italics" charset="1" panose="00000700000000000000"/>
      <p:regular r:id="rId52"/>
    </p:embeddedFont>
    <p:embeddedFont>
      <p:font typeface="Montserrat 2 Ultra-Bold" charset="1" panose="00000900000000000000"/>
      <p:regular r:id="rId53"/>
    </p:embeddedFont>
    <p:embeddedFont>
      <p:font typeface="Montserrat 2 Ultra-Bold Italics" charset="1" panose="00000900000000000000"/>
      <p:regular r:id="rId54"/>
    </p:embeddedFont>
    <p:embeddedFont>
      <p:font typeface="Montserrat 2 Heavy" charset="1" panose="00000A00000000000000"/>
      <p:regular r:id="rId55"/>
    </p:embeddedFont>
    <p:embeddedFont>
      <p:font typeface="Montserrat 2 Heavy Italics" charset="1" panose="00000A00000000000000"/>
      <p:regular r:id="rId56"/>
    </p:embeddedFont>
    <p:embeddedFont>
      <p:font typeface="Barlow Light" charset="1" panose="00000400000000000000"/>
      <p:regular r:id="rId57"/>
    </p:embeddedFont>
    <p:embeddedFont>
      <p:font typeface="Barlow Light Bold" charset="1" panose="00000500000000000000"/>
      <p:regular r:id="rId58"/>
    </p:embeddedFont>
    <p:embeddedFont>
      <p:font typeface="Barlow Light Italics" charset="1" panose="00000400000000000000"/>
      <p:regular r:id="rId59"/>
    </p:embeddedFont>
    <p:embeddedFont>
      <p:font typeface="Barlow Light Bold Italics" charset="1" panose="0000050000000000000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slides/slide1.xml" Type="http://schemas.openxmlformats.org/officeDocument/2006/relationships/slide"/><Relationship Id="rId62" Target="slides/slide2.xml" Type="http://schemas.openxmlformats.org/officeDocument/2006/relationships/slide"/><Relationship Id="rId63" Target="slides/slide3.xml" Type="http://schemas.openxmlformats.org/officeDocument/2006/relationships/slide"/><Relationship Id="rId64" Target="slides/slide4.xml" Type="http://schemas.openxmlformats.org/officeDocument/2006/relationships/slide"/><Relationship Id="rId65" Target="slides/slide5.xml" Type="http://schemas.openxmlformats.org/officeDocument/2006/relationships/slide"/><Relationship Id="rId66" Target="slides/slide6.xml" Type="http://schemas.openxmlformats.org/officeDocument/2006/relationships/slide"/><Relationship Id="rId67" Target="slides/slide7.xml" Type="http://schemas.openxmlformats.org/officeDocument/2006/relationships/slide"/><Relationship Id="rId68" Target="slides/slide8.xml" Type="http://schemas.openxmlformats.org/officeDocument/2006/relationships/slide"/><Relationship Id="rId69" Target="slides/slide9.xml" Type="http://schemas.openxmlformats.org/officeDocument/2006/relationships/slide"/><Relationship Id="rId7" Target="fonts/font7.fntdata" Type="http://schemas.openxmlformats.org/officeDocument/2006/relationships/font"/><Relationship Id="rId70" Target="slides/slide10.xml" Type="http://schemas.openxmlformats.org/officeDocument/2006/relationships/slide"/><Relationship Id="rId71" Target="slides/slide11.xml" Type="http://schemas.openxmlformats.org/officeDocument/2006/relationships/slide"/><Relationship Id="rId72" Target="slides/slide12.xml" Type="http://schemas.openxmlformats.org/officeDocument/2006/relationships/slide"/><Relationship Id="rId73" Target="slides/slide13.xml" Type="http://schemas.openxmlformats.org/officeDocument/2006/relationships/slide"/><Relationship Id="rId74" Target="slides/slide14.xml" Type="http://schemas.openxmlformats.org/officeDocument/2006/relationships/slide"/><Relationship Id="rId75" Target="slides/slide15.xml" Type="http://schemas.openxmlformats.org/officeDocument/2006/relationships/slide"/><Relationship Id="rId76" Target="slides/slide16.xml" Type="http://schemas.openxmlformats.org/officeDocument/2006/relationships/slide"/><Relationship Id="rId77" Target="slides/slide17.xml" Type="http://schemas.openxmlformats.org/officeDocument/2006/relationships/slide"/><Relationship Id="rId78" Target="slides/slide18.xml" Type="http://schemas.openxmlformats.org/officeDocument/2006/relationships/slide"/><Relationship Id="rId79" Target="slides/slide19.xml" Type="http://schemas.openxmlformats.org/officeDocument/2006/relationships/slide"/><Relationship Id="rId8" Target="fonts/font8.fntdata" Type="http://schemas.openxmlformats.org/officeDocument/2006/relationships/font"/><Relationship Id="rId80" Target="slides/slide20.xml" Type="http://schemas.openxmlformats.org/officeDocument/2006/relationships/slide"/><Relationship Id="rId81" Target="slides/slide21.xml" Type="http://schemas.openxmlformats.org/officeDocument/2006/relationships/slide"/><Relationship Id="rId82" Target="slides/slide22.xml" Type="http://schemas.openxmlformats.org/officeDocument/2006/relationships/slide"/><Relationship Id="rId83" Target="slides/slide23.xml" Type="http://schemas.openxmlformats.org/officeDocument/2006/relationships/slide"/><Relationship Id="rId84" Target="slides/slide24.xml" Type="http://schemas.openxmlformats.org/officeDocument/2006/relationships/slide"/><Relationship Id="rId85" Target="slides/slide25.xml" Type="http://schemas.openxmlformats.org/officeDocument/2006/relationships/slide"/><Relationship Id="rId86" Target="slides/slide26.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855" r="2458" b="40250"/>
          <a:stretch>
            <a:fillRect/>
          </a:stretch>
        </p:blipFill>
        <p:spPr>
          <a:xfrm flipH="false" flipV="false">
            <a:off x="0" y="0"/>
            <a:ext cx="18288000" cy="10287000"/>
          </a:xfrm>
          <a:prstGeom prst="rect">
            <a:avLst/>
          </a:prstGeom>
        </p:spPr>
      </p:pic>
      <p:sp>
        <p:nvSpPr>
          <p:cNvPr name="AutoShape 3" id="3"/>
          <p:cNvSpPr/>
          <p:nvPr/>
        </p:nvSpPr>
        <p:spPr>
          <a:xfrm rot="-7020778">
            <a:off x="-5049109" y="-641803"/>
            <a:ext cx="16230600" cy="13147933"/>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sp>
        <p:nvSpPr>
          <p:cNvPr name="AutoShape 5" id="5"/>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6" id="6"/>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7" id="7"/>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0" id="10"/>
          <p:cNvSpPr txBox="true"/>
          <p:nvPr/>
        </p:nvSpPr>
        <p:spPr>
          <a:xfrm rot="0">
            <a:off x="9558314" y="775970"/>
            <a:ext cx="8024961" cy="464820"/>
          </a:xfrm>
          <a:prstGeom prst="rect">
            <a:avLst/>
          </a:prstGeom>
        </p:spPr>
        <p:txBody>
          <a:bodyPr anchor="t" rtlCol="false" tIns="0" lIns="0" bIns="0" rIns="0">
            <a:spAutoFit/>
          </a:bodyPr>
          <a:lstStyle/>
          <a:p>
            <a:pPr algn="ctr">
              <a:lnSpc>
                <a:spcPts val="3780"/>
              </a:lnSpc>
            </a:pPr>
            <a:r>
              <a:rPr lang="en-US" sz="2700">
                <a:solidFill>
                  <a:srgbClr val="FFFFFF"/>
                </a:solidFill>
                <a:latin typeface="Canva Sans"/>
              </a:rPr>
              <a:t> Department Applies Mathematics and statistics </a:t>
            </a:r>
          </a:p>
        </p:txBody>
      </p:sp>
      <p:sp>
        <p:nvSpPr>
          <p:cNvPr name="TextBox 11" id="11"/>
          <p:cNvSpPr txBox="true"/>
          <p:nvPr/>
        </p:nvSpPr>
        <p:spPr>
          <a:xfrm rot="0">
            <a:off x="-113401" y="759460"/>
            <a:ext cx="7863022" cy="481330"/>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FFFFFF"/>
                </a:solidFill>
                <a:latin typeface="Canva Sans"/>
              </a:rPr>
              <a:t>Institute of Technology of Cambodia</a:t>
            </a:r>
          </a:p>
        </p:txBody>
      </p:sp>
      <p:sp>
        <p:nvSpPr>
          <p:cNvPr name="TextBox 12" id="12"/>
          <p:cNvSpPr txBox="true"/>
          <p:nvPr/>
        </p:nvSpPr>
        <p:spPr>
          <a:xfrm rot="0">
            <a:off x="253625" y="3607495"/>
            <a:ext cx="10252696" cy="3482975"/>
          </a:xfrm>
          <a:prstGeom prst="rect">
            <a:avLst/>
          </a:prstGeom>
        </p:spPr>
        <p:txBody>
          <a:bodyPr anchor="t" rtlCol="false" tIns="0" lIns="0" bIns="0" rIns="0">
            <a:spAutoFit/>
          </a:bodyPr>
          <a:lstStyle/>
          <a:p>
            <a:pPr algn="ctr">
              <a:lnSpc>
                <a:spcPts val="7139"/>
              </a:lnSpc>
            </a:pPr>
            <a:r>
              <a:rPr lang="en-US" sz="5100">
                <a:solidFill>
                  <a:srgbClr val="FFFFFF"/>
                </a:solidFill>
                <a:latin typeface="Canva Sans Bold"/>
              </a:rPr>
              <a:t>Project :</a:t>
            </a:r>
          </a:p>
          <a:p>
            <a:pPr algn="ctr">
              <a:lnSpc>
                <a:spcPts val="6860"/>
              </a:lnSpc>
            </a:pPr>
            <a:r>
              <a:rPr lang="en-US" sz="4900">
                <a:solidFill>
                  <a:srgbClr val="FFFFFF"/>
                </a:solidFill>
                <a:latin typeface="Canva Sans Bold"/>
              </a:rPr>
              <a:t>ANALYZING SOCIAL MEDIA MARKETING DATA WITH LINEAR REGRESSION  </a:t>
            </a:r>
          </a:p>
        </p:txBody>
      </p:sp>
      <p:sp>
        <p:nvSpPr>
          <p:cNvPr name="TextBox 13" id="13"/>
          <p:cNvSpPr txBox="true"/>
          <p:nvPr/>
        </p:nvSpPr>
        <p:spPr>
          <a:xfrm rot="0">
            <a:off x="628699" y="8346150"/>
            <a:ext cx="3279725" cy="613409"/>
          </a:xfrm>
          <a:prstGeom prst="rect">
            <a:avLst/>
          </a:prstGeom>
        </p:spPr>
        <p:txBody>
          <a:bodyPr anchor="t" rtlCol="false" tIns="0" lIns="0" bIns="0" rIns="0">
            <a:spAutoFit/>
          </a:bodyPr>
          <a:lstStyle/>
          <a:p>
            <a:pPr algn="ctr">
              <a:lnSpc>
                <a:spcPts val="5040"/>
              </a:lnSpc>
            </a:pPr>
            <a:r>
              <a:rPr lang="en-US" sz="3600">
                <a:solidFill>
                  <a:srgbClr val="FFFFFF"/>
                </a:solidFill>
                <a:latin typeface="Canva Sans Bold"/>
              </a:rPr>
              <a:t>Group7: RA017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8231889">
            <a:off x="-10635283" y="6801447"/>
            <a:ext cx="16230600" cy="10441156"/>
          </a:xfrm>
          <a:prstGeom prst="rect">
            <a:avLst/>
          </a:prstGeom>
          <a:solidFill>
            <a:srgbClr val="213559"/>
          </a:solidFill>
        </p:spPr>
      </p:sp>
      <p:sp>
        <p:nvSpPr>
          <p:cNvPr name="AutoShape 3" id="3"/>
          <p:cNvSpPr/>
          <p:nvPr/>
        </p:nvSpPr>
        <p:spPr>
          <a:xfrm rot="-8231889">
            <a:off x="-10897951" y="7533993"/>
            <a:ext cx="16230600" cy="9292285"/>
          </a:xfrm>
          <a:prstGeom prst="rect">
            <a:avLst/>
          </a:prstGeom>
          <a:solidFill>
            <a:srgbClr val="263F6B"/>
          </a:solidFill>
        </p:spPr>
      </p:sp>
      <p:sp>
        <p:nvSpPr>
          <p:cNvPr name="Freeform 4" id="4"/>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898129" y="3021496"/>
            <a:ext cx="6843817" cy="5554787"/>
          </a:xfrm>
          <a:custGeom>
            <a:avLst/>
            <a:gdLst/>
            <a:ahLst/>
            <a:cxnLst/>
            <a:rect r="r" b="b" t="t" l="l"/>
            <a:pathLst>
              <a:path h="5554787" w="6843817">
                <a:moveTo>
                  <a:pt x="0" y="0"/>
                </a:moveTo>
                <a:lnTo>
                  <a:pt x="6843816" y="0"/>
                </a:lnTo>
                <a:lnTo>
                  <a:pt x="6843816" y="5554787"/>
                </a:lnTo>
                <a:lnTo>
                  <a:pt x="0" y="5554787"/>
                </a:lnTo>
                <a:lnTo>
                  <a:pt x="0" y="0"/>
                </a:lnTo>
                <a:close/>
              </a:path>
            </a:pathLst>
          </a:custGeom>
          <a:blipFill>
            <a:blip r:embed="rId4"/>
            <a:stretch>
              <a:fillRect l="0" t="0" r="0" b="0"/>
            </a:stretch>
          </a:blipFill>
        </p:spPr>
      </p:sp>
      <p:sp>
        <p:nvSpPr>
          <p:cNvPr name="Freeform 7" id="7"/>
          <p:cNvSpPr/>
          <p:nvPr/>
        </p:nvSpPr>
        <p:spPr>
          <a:xfrm flipH="false" flipV="false" rot="0">
            <a:off x="1511237" y="3021496"/>
            <a:ext cx="7886773" cy="5084149"/>
          </a:xfrm>
          <a:custGeom>
            <a:avLst/>
            <a:gdLst/>
            <a:ahLst/>
            <a:cxnLst/>
            <a:rect r="r" b="b" t="t" l="l"/>
            <a:pathLst>
              <a:path h="5084149" w="7886773">
                <a:moveTo>
                  <a:pt x="0" y="0"/>
                </a:moveTo>
                <a:lnTo>
                  <a:pt x="7886773" y="0"/>
                </a:lnTo>
                <a:lnTo>
                  <a:pt x="7886773" y="5084149"/>
                </a:lnTo>
                <a:lnTo>
                  <a:pt x="0" y="5084149"/>
                </a:lnTo>
                <a:lnTo>
                  <a:pt x="0" y="0"/>
                </a:lnTo>
                <a:close/>
              </a:path>
            </a:pathLst>
          </a:custGeom>
          <a:blipFill>
            <a:blip r:embed="rId5"/>
            <a:stretch>
              <a:fillRect l="-3652" t="0" r="-3652" b="0"/>
            </a:stretch>
          </a:blipFill>
        </p:spPr>
      </p:sp>
      <p:sp>
        <p:nvSpPr>
          <p:cNvPr name="TextBox 8" id="8"/>
          <p:cNvSpPr txBox="true"/>
          <p:nvPr/>
        </p:nvSpPr>
        <p:spPr>
          <a:xfrm rot="0">
            <a:off x="12263060" y="1880453"/>
            <a:ext cx="2113955" cy="589915"/>
          </a:xfrm>
          <a:prstGeom prst="rect">
            <a:avLst/>
          </a:prstGeom>
        </p:spPr>
        <p:txBody>
          <a:bodyPr anchor="t" rtlCol="false" tIns="0" lIns="0" bIns="0" rIns="0">
            <a:spAutoFit/>
          </a:bodyPr>
          <a:lstStyle/>
          <a:p>
            <a:pPr algn="ctr">
              <a:lnSpc>
                <a:spcPts val="4759"/>
              </a:lnSpc>
            </a:pPr>
            <a:r>
              <a:rPr lang="en-US" sz="3399" spc="13">
                <a:solidFill>
                  <a:srgbClr val="212423"/>
                </a:solidFill>
                <a:latin typeface="Barlow Light Bold"/>
              </a:rPr>
              <a:t>Correlation</a:t>
            </a:r>
          </a:p>
        </p:txBody>
      </p:sp>
      <p:sp>
        <p:nvSpPr>
          <p:cNvPr name="TextBox 9" id="9"/>
          <p:cNvSpPr txBox="true"/>
          <p:nvPr/>
        </p:nvSpPr>
        <p:spPr>
          <a:xfrm rot="0">
            <a:off x="1478637" y="1837273"/>
            <a:ext cx="7665363" cy="1189990"/>
          </a:xfrm>
          <a:prstGeom prst="rect">
            <a:avLst/>
          </a:prstGeom>
        </p:spPr>
        <p:txBody>
          <a:bodyPr anchor="t" rtlCol="false" tIns="0" lIns="0" bIns="0" rIns="0">
            <a:spAutoFit/>
          </a:bodyPr>
          <a:lstStyle/>
          <a:p>
            <a:pPr algn="ctr">
              <a:lnSpc>
                <a:spcPts val="4759"/>
              </a:lnSpc>
            </a:pPr>
            <a:r>
              <a:rPr lang="en-US" sz="3399" spc="13">
                <a:solidFill>
                  <a:srgbClr val="212423"/>
                </a:solidFill>
                <a:latin typeface="Barlow Light Bold"/>
              </a:rPr>
              <a:t>Describe the data - Descriptive statistics</a:t>
            </a:r>
          </a:p>
          <a:p>
            <a:pPr algn="ctr">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sp>
        <p:nvSpPr>
          <p:cNvPr name="Freeform 5" id="5"/>
          <p:cNvSpPr/>
          <p:nvPr/>
        </p:nvSpPr>
        <p:spPr>
          <a:xfrm flipH="false" flipV="false" rot="0">
            <a:off x="1588672" y="1993847"/>
            <a:ext cx="7555328" cy="5542364"/>
          </a:xfrm>
          <a:custGeom>
            <a:avLst/>
            <a:gdLst/>
            <a:ahLst/>
            <a:cxnLst/>
            <a:rect r="r" b="b" t="t" l="l"/>
            <a:pathLst>
              <a:path h="5542364" w="7555328">
                <a:moveTo>
                  <a:pt x="0" y="0"/>
                </a:moveTo>
                <a:lnTo>
                  <a:pt x="7555328" y="0"/>
                </a:lnTo>
                <a:lnTo>
                  <a:pt x="7555328" y="5542364"/>
                </a:lnTo>
                <a:lnTo>
                  <a:pt x="0" y="5542364"/>
                </a:lnTo>
                <a:lnTo>
                  <a:pt x="0" y="0"/>
                </a:lnTo>
                <a:close/>
              </a:path>
            </a:pathLst>
          </a:custGeom>
          <a:blipFill>
            <a:blip r:embed="rId2"/>
            <a:stretch>
              <a:fillRect l="0" t="0" r="0" b="0"/>
            </a:stretch>
          </a:blipFill>
        </p:spPr>
      </p:sp>
      <p:sp>
        <p:nvSpPr>
          <p:cNvPr name="Freeform 6" id="6"/>
          <p:cNvSpPr/>
          <p:nvPr/>
        </p:nvSpPr>
        <p:spPr>
          <a:xfrm flipH="false" flipV="false" rot="0">
            <a:off x="10148407" y="1993847"/>
            <a:ext cx="6660686" cy="6660686"/>
          </a:xfrm>
          <a:custGeom>
            <a:avLst/>
            <a:gdLst/>
            <a:ahLst/>
            <a:cxnLst/>
            <a:rect r="r" b="b" t="t" l="l"/>
            <a:pathLst>
              <a:path h="6660686" w="6660686">
                <a:moveTo>
                  <a:pt x="0" y="0"/>
                </a:moveTo>
                <a:lnTo>
                  <a:pt x="6660686" y="0"/>
                </a:lnTo>
                <a:lnTo>
                  <a:pt x="6660686" y="6660686"/>
                </a:lnTo>
                <a:lnTo>
                  <a:pt x="0" y="6660686"/>
                </a:lnTo>
                <a:lnTo>
                  <a:pt x="0" y="0"/>
                </a:lnTo>
                <a:close/>
              </a:path>
            </a:pathLst>
          </a:custGeom>
          <a:blipFill>
            <a:blip r:embed="rId3"/>
            <a:stretch>
              <a:fillRect l="0" t="0" r="0" b="0"/>
            </a:stretch>
          </a:blipFill>
        </p:spPr>
      </p:sp>
      <p:sp>
        <p:nvSpPr>
          <p:cNvPr name="TextBox 7" id="7"/>
          <p:cNvSpPr txBox="true"/>
          <p:nvPr/>
        </p:nvSpPr>
        <p:spPr>
          <a:xfrm rot="0">
            <a:off x="2637893" y="1125890"/>
            <a:ext cx="5456886" cy="589915"/>
          </a:xfrm>
          <a:prstGeom prst="rect">
            <a:avLst/>
          </a:prstGeom>
        </p:spPr>
        <p:txBody>
          <a:bodyPr anchor="t" rtlCol="false" tIns="0" lIns="0" bIns="0" rIns="0">
            <a:spAutoFit/>
          </a:bodyPr>
          <a:lstStyle/>
          <a:p>
            <a:pPr algn="ctr">
              <a:lnSpc>
                <a:spcPts val="4759"/>
              </a:lnSpc>
            </a:pPr>
            <a:r>
              <a:rPr lang="en-US" sz="3399" spc="13">
                <a:solidFill>
                  <a:srgbClr val="212423"/>
                </a:solidFill>
                <a:latin typeface="Barlow Light Bold"/>
              </a:rPr>
              <a:t>Show the history of data</a:t>
            </a:r>
          </a:p>
        </p:txBody>
      </p:sp>
      <p:sp>
        <p:nvSpPr>
          <p:cNvPr name="TextBox 8" id="8"/>
          <p:cNvSpPr txBox="true"/>
          <p:nvPr/>
        </p:nvSpPr>
        <p:spPr>
          <a:xfrm rot="0">
            <a:off x="9206114" y="1125890"/>
            <a:ext cx="8545271" cy="589915"/>
          </a:xfrm>
          <a:prstGeom prst="rect">
            <a:avLst/>
          </a:prstGeom>
        </p:spPr>
        <p:txBody>
          <a:bodyPr anchor="t" rtlCol="false" tIns="0" lIns="0" bIns="0" rIns="0">
            <a:spAutoFit/>
          </a:bodyPr>
          <a:lstStyle/>
          <a:p>
            <a:pPr algn="ctr">
              <a:lnSpc>
                <a:spcPts val="4759"/>
              </a:lnSpc>
            </a:pPr>
            <a:r>
              <a:rPr lang="en-US" sz="3399" spc="13">
                <a:solidFill>
                  <a:srgbClr val="212423"/>
                </a:solidFill>
                <a:latin typeface="Barlow Light Bold"/>
              </a:rPr>
              <a:t>Show the relationship between 2 variables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88549" y="873059"/>
            <a:ext cx="7667451" cy="5446941"/>
          </a:xfrm>
          <a:custGeom>
            <a:avLst/>
            <a:gdLst/>
            <a:ahLst/>
            <a:cxnLst/>
            <a:rect r="r" b="b" t="t" l="l"/>
            <a:pathLst>
              <a:path h="5446941" w="7667451">
                <a:moveTo>
                  <a:pt x="0" y="0"/>
                </a:moveTo>
                <a:lnTo>
                  <a:pt x="7667451" y="0"/>
                </a:lnTo>
                <a:lnTo>
                  <a:pt x="7667451" y="5446941"/>
                </a:lnTo>
                <a:lnTo>
                  <a:pt x="0" y="5446941"/>
                </a:lnTo>
                <a:lnTo>
                  <a:pt x="0" y="0"/>
                </a:lnTo>
                <a:close/>
              </a:path>
            </a:pathLst>
          </a:custGeom>
          <a:blipFill>
            <a:blip r:embed="rId2"/>
            <a:stretch>
              <a:fillRect l="-151" t="0" r="-151" b="0"/>
            </a:stretch>
          </a:blipFill>
        </p:spPr>
      </p:sp>
      <p:sp>
        <p:nvSpPr>
          <p:cNvPr name="Freeform 4" id="4"/>
          <p:cNvSpPr/>
          <p:nvPr/>
        </p:nvSpPr>
        <p:spPr>
          <a:xfrm flipH="false" flipV="false" rot="0">
            <a:off x="7578902" y="2087763"/>
            <a:ext cx="10709098" cy="7559671"/>
          </a:xfrm>
          <a:custGeom>
            <a:avLst/>
            <a:gdLst/>
            <a:ahLst/>
            <a:cxnLst/>
            <a:rect r="r" b="b" t="t" l="l"/>
            <a:pathLst>
              <a:path h="7559671" w="10709098">
                <a:moveTo>
                  <a:pt x="0" y="0"/>
                </a:moveTo>
                <a:lnTo>
                  <a:pt x="10709098" y="0"/>
                </a:lnTo>
                <a:lnTo>
                  <a:pt x="10709098" y="7559671"/>
                </a:lnTo>
                <a:lnTo>
                  <a:pt x="0" y="7559671"/>
                </a:lnTo>
                <a:lnTo>
                  <a:pt x="0" y="0"/>
                </a:lnTo>
                <a:close/>
              </a:path>
            </a:pathLst>
          </a:custGeom>
          <a:blipFill>
            <a:blip r:embed="rId3"/>
            <a:stretch>
              <a:fillRect l="0" t="-7042" r="0" b="0"/>
            </a:stretch>
          </a:blipFill>
        </p:spPr>
      </p:sp>
      <p:sp>
        <p:nvSpPr>
          <p:cNvPr name="TextBox 5" id="5"/>
          <p:cNvSpPr txBox="true"/>
          <p:nvPr/>
        </p:nvSpPr>
        <p:spPr>
          <a:xfrm rot="0">
            <a:off x="1872343" y="476820"/>
            <a:ext cx="1150739"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QQ plot</a:t>
            </a:r>
          </a:p>
        </p:txBody>
      </p:sp>
      <p:sp>
        <p:nvSpPr>
          <p:cNvPr name="TextBox 6" id="6"/>
          <p:cNvSpPr txBox="true"/>
          <p:nvPr/>
        </p:nvSpPr>
        <p:spPr>
          <a:xfrm rot="0">
            <a:off x="10239723" y="1691523"/>
            <a:ext cx="3408521"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BoxCox transformation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1F3D"/>
        </a:solidFill>
      </p:bgPr>
    </p:bg>
    <p:spTree>
      <p:nvGrpSpPr>
        <p:cNvPr id="1" name=""/>
        <p:cNvGrpSpPr/>
        <p:nvPr/>
      </p:nvGrpSpPr>
      <p:grpSpPr>
        <a:xfrm>
          <a:off x="0" y="0"/>
          <a:ext cx="0" cy="0"/>
          <a:chOff x="0" y="0"/>
          <a:chExt cx="0" cy="0"/>
        </a:xfrm>
      </p:grpSpPr>
      <p:sp>
        <p:nvSpPr>
          <p:cNvPr name="Freeform 2" id="2"/>
          <p:cNvSpPr/>
          <p:nvPr/>
        </p:nvSpPr>
        <p:spPr>
          <a:xfrm flipH="false" flipV="false" rot="0">
            <a:off x="4599006" y="1705121"/>
            <a:ext cx="12660294" cy="8404946"/>
          </a:xfrm>
          <a:custGeom>
            <a:avLst/>
            <a:gdLst/>
            <a:ahLst/>
            <a:cxnLst/>
            <a:rect r="r" b="b" t="t" l="l"/>
            <a:pathLst>
              <a:path h="8404946" w="12660294">
                <a:moveTo>
                  <a:pt x="0" y="0"/>
                </a:moveTo>
                <a:lnTo>
                  <a:pt x="12660294" y="0"/>
                </a:lnTo>
                <a:lnTo>
                  <a:pt x="12660294" y="8404946"/>
                </a:lnTo>
                <a:lnTo>
                  <a:pt x="0" y="8404946"/>
                </a:lnTo>
                <a:lnTo>
                  <a:pt x="0" y="0"/>
                </a:lnTo>
                <a:close/>
              </a:path>
            </a:pathLst>
          </a:custGeom>
          <a:blipFill>
            <a:blip r:embed="rId2"/>
            <a:stretch>
              <a:fillRect l="0" t="-3038" r="0" b="-432"/>
            </a:stretch>
          </a:blipFill>
        </p:spPr>
      </p:sp>
      <p:sp>
        <p:nvSpPr>
          <p:cNvPr name="TextBox 3" id="3"/>
          <p:cNvSpPr txBox="true"/>
          <p:nvPr/>
        </p:nvSpPr>
        <p:spPr>
          <a:xfrm rot="0">
            <a:off x="586497" y="299142"/>
            <a:ext cx="3526155" cy="589915"/>
          </a:xfrm>
          <a:prstGeom prst="rect">
            <a:avLst/>
          </a:prstGeom>
        </p:spPr>
        <p:txBody>
          <a:bodyPr anchor="t" rtlCol="false" tIns="0" lIns="0" bIns="0" rIns="0">
            <a:spAutoFit/>
          </a:bodyPr>
          <a:lstStyle/>
          <a:p>
            <a:pPr algn="ctr">
              <a:lnSpc>
                <a:spcPts val="4759"/>
              </a:lnSpc>
            </a:pPr>
            <a:r>
              <a:rPr lang="en-US" sz="3399" spc="13">
                <a:solidFill>
                  <a:srgbClr val="FFFFFF"/>
                </a:solidFill>
                <a:latin typeface="Barlow Light Bold"/>
              </a:rPr>
              <a:t>Statistical analysis</a:t>
            </a:r>
          </a:p>
        </p:txBody>
      </p:sp>
      <p:sp>
        <p:nvSpPr>
          <p:cNvPr name="TextBox 4" id="4"/>
          <p:cNvSpPr txBox="true"/>
          <p:nvPr/>
        </p:nvSpPr>
        <p:spPr>
          <a:xfrm rot="0">
            <a:off x="1944740" y="952395"/>
            <a:ext cx="4004548" cy="589915"/>
          </a:xfrm>
          <a:prstGeom prst="rect">
            <a:avLst/>
          </a:prstGeom>
        </p:spPr>
        <p:txBody>
          <a:bodyPr anchor="t" rtlCol="false" tIns="0" lIns="0" bIns="0" rIns="0">
            <a:spAutoFit/>
          </a:bodyPr>
          <a:lstStyle/>
          <a:p>
            <a:pPr algn="ctr">
              <a:lnSpc>
                <a:spcPts val="4759"/>
              </a:lnSpc>
            </a:pPr>
            <a:r>
              <a:rPr lang="en-US" sz="3399" spc="13">
                <a:solidFill>
                  <a:srgbClr val="FFFFFF"/>
                </a:solidFill>
                <a:latin typeface="Barlow Light Bold"/>
              </a:rPr>
              <a:t>Checking interaction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0138680" y="4074662"/>
            <a:ext cx="7832199" cy="6212338"/>
          </a:xfrm>
          <a:custGeom>
            <a:avLst/>
            <a:gdLst/>
            <a:ahLst/>
            <a:cxnLst/>
            <a:rect r="r" b="b" t="t" l="l"/>
            <a:pathLst>
              <a:path h="6212338" w="7832199">
                <a:moveTo>
                  <a:pt x="0" y="0"/>
                </a:moveTo>
                <a:lnTo>
                  <a:pt x="7832199" y="0"/>
                </a:lnTo>
                <a:lnTo>
                  <a:pt x="7832199" y="6212338"/>
                </a:lnTo>
                <a:lnTo>
                  <a:pt x="0" y="6212338"/>
                </a:lnTo>
                <a:lnTo>
                  <a:pt x="0" y="0"/>
                </a:lnTo>
                <a:close/>
              </a:path>
            </a:pathLst>
          </a:custGeom>
          <a:blipFill>
            <a:blip r:embed="rId2"/>
            <a:stretch>
              <a:fillRect l="0" t="0" r="0" b="0"/>
            </a:stretch>
          </a:blipFill>
        </p:spPr>
      </p:sp>
      <p:sp>
        <p:nvSpPr>
          <p:cNvPr name="TextBox 3" id="3"/>
          <p:cNvSpPr txBox="true"/>
          <p:nvPr/>
        </p:nvSpPr>
        <p:spPr>
          <a:xfrm rot="0">
            <a:off x="1193266" y="952500"/>
            <a:ext cx="15901468" cy="4190365"/>
          </a:xfrm>
          <a:prstGeom prst="rect">
            <a:avLst/>
          </a:prstGeom>
        </p:spPr>
        <p:txBody>
          <a:bodyPr anchor="t" rtlCol="false" tIns="0" lIns="0" bIns="0" rIns="0">
            <a:spAutoFit/>
          </a:bodyPr>
          <a:lstStyle/>
          <a:p>
            <a:pPr algn="just">
              <a:lnSpc>
                <a:spcPts val="4759"/>
              </a:lnSpc>
            </a:pPr>
            <a:r>
              <a:rPr lang="en-US" sz="3399" spc="13">
                <a:solidFill>
                  <a:srgbClr val="212423"/>
                </a:solidFill>
                <a:latin typeface="Barlow Light"/>
              </a:rPr>
              <a:t>After we checking Hypothesis test and ANOVA test , we can see that at least one independent variables involves in the model. The confounder we had defined is</a:t>
            </a:r>
            <a:r>
              <a:rPr lang="en-US" sz="3399" spc="13">
                <a:solidFill>
                  <a:srgbClr val="212423"/>
                </a:solidFill>
                <a:latin typeface="Barlow Light Bold"/>
              </a:rPr>
              <a:t> newspaper. </a:t>
            </a:r>
          </a:p>
          <a:p>
            <a:pPr algn="just">
              <a:lnSpc>
                <a:spcPts val="4759"/>
              </a:lnSpc>
            </a:pPr>
          </a:p>
          <a:p>
            <a:pPr algn="just">
              <a:lnSpc>
                <a:spcPts val="4759"/>
              </a:lnSpc>
            </a:pPr>
            <a:r>
              <a:rPr lang="en-US" sz="3399" spc="13">
                <a:solidFill>
                  <a:srgbClr val="212423"/>
                </a:solidFill>
                <a:latin typeface="Barlow Light Bold"/>
              </a:rPr>
              <a:t>The Simple Linear regression on each regressors.</a:t>
            </a:r>
          </a:p>
          <a:p>
            <a:pPr algn="just">
              <a:lnSpc>
                <a:spcPts val="4759"/>
              </a:lnSpc>
            </a:pPr>
          </a:p>
          <a:p>
            <a:pPr algn="just">
              <a:lnSpc>
                <a:spcPts val="4759"/>
              </a:lnSpc>
            </a:pPr>
            <a:r>
              <a:rPr lang="en-US" sz="3399" spc="13">
                <a:solidFill>
                  <a:srgbClr val="212423"/>
                </a:solidFill>
                <a:latin typeface="Barlow Light Bold"/>
              </a:rPr>
              <a: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014713" y="1231255"/>
            <a:ext cx="12582858" cy="6753893"/>
          </a:xfrm>
          <a:custGeom>
            <a:avLst/>
            <a:gdLst/>
            <a:ahLst/>
            <a:cxnLst/>
            <a:rect r="r" b="b" t="t" l="l"/>
            <a:pathLst>
              <a:path h="6753893" w="12582858">
                <a:moveTo>
                  <a:pt x="0" y="0"/>
                </a:moveTo>
                <a:lnTo>
                  <a:pt x="12582858" y="0"/>
                </a:lnTo>
                <a:lnTo>
                  <a:pt x="12582858" y="6753893"/>
                </a:lnTo>
                <a:lnTo>
                  <a:pt x="0" y="6753893"/>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692988" y="4191028"/>
            <a:ext cx="25783492" cy="9586163"/>
          </a:xfrm>
          <a:prstGeom prst="rect">
            <a:avLst/>
          </a:prstGeom>
          <a:solidFill>
            <a:srgbClr val="545454">
              <a:alpha val="4706"/>
            </a:srgbClr>
          </a:solidFill>
        </p:spPr>
      </p:sp>
      <p:sp>
        <p:nvSpPr>
          <p:cNvPr name="AutoShape 3" id="3"/>
          <p:cNvSpPr/>
          <p:nvPr/>
        </p:nvSpPr>
        <p:spPr>
          <a:xfrm rot="-8231889">
            <a:off x="-8130982" y="9753428"/>
            <a:ext cx="16230600" cy="8761882"/>
          </a:xfrm>
          <a:prstGeom prst="rect">
            <a:avLst/>
          </a:prstGeom>
          <a:solidFill>
            <a:srgbClr val="213559"/>
          </a:solidFill>
        </p:spPr>
      </p:sp>
      <p:sp>
        <p:nvSpPr>
          <p:cNvPr name="Freeform 4" id="4"/>
          <p:cNvSpPr/>
          <p:nvPr/>
        </p:nvSpPr>
        <p:spPr>
          <a:xfrm flipH="false" flipV="false" rot="0">
            <a:off x="17436451" y="7970526"/>
            <a:ext cx="2556816" cy="2575547"/>
          </a:xfrm>
          <a:custGeom>
            <a:avLst/>
            <a:gdLst/>
            <a:ahLst/>
            <a:cxnLst/>
            <a:rect r="r" b="b" t="t" l="l"/>
            <a:pathLst>
              <a:path h="2575547" w="2556816">
                <a:moveTo>
                  <a:pt x="0" y="0"/>
                </a:moveTo>
                <a:lnTo>
                  <a:pt x="2556815" y="0"/>
                </a:lnTo>
                <a:lnTo>
                  <a:pt x="2556815" y="2575548"/>
                </a:lnTo>
                <a:lnTo>
                  <a:pt x="0" y="2575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4629491" y="7764592"/>
            <a:ext cx="1615557" cy="283605"/>
            <a:chOff x="0" y="0"/>
            <a:chExt cx="425496" cy="74694"/>
          </a:xfrm>
        </p:grpSpPr>
        <p:sp>
          <p:nvSpPr>
            <p:cNvPr name="Freeform 6" id="6"/>
            <p:cNvSpPr/>
            <p:nvPr/>
          </p:nvSpPr>
          <p:spPr>
            <a:xfrm flipH="false" flipV="false" rot="0">
              <a:off x="0" y="0"/>
              <a:ext cx="425496" cy="74694"/>
            </a:xfrm>
            <a:custGeom>
              <a:avLst/>
              <a:gdLst/>
              <a:ahLst/>
              <a:cxnLst/>
              <a:rect r="r" b="b" t="t" l="l"/>
              <a:pathLst>
                <a:path h="74694" w="425496">
                  <a:moveTo>
                    <a:pt x="0" y="0"/>
                  </a:moveTo>
                  <a:lnTo>
                    <a:pt x="425496" y="0"/>
                  </a:lnTo>
                  <a:lnTo>
                    <a:pt x="425496" y="74694"/>
                  </a:lnTo>
                  <a:lnTo>
                    <a:pt x="0" y="74694"/>
                  </a:lnTo>
                  <a:close/>
                </a:path>
              </a:pathLst>
            </a:custGeom>
            <a:solidFill>
              <a:srgbClr val="F4F4F4"/>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3250"/>
                </a:lnSpc>
              </a:pPr>
            </a:p>
          </p:txBody>
        </p:sp>
      </p:grpSp>
      <p:sp>
        <p:nvSpPr>
          <p:cNvPr name="Freeform 8" id="8"/>
          <p:cNvSpPr/>
          <p:nvPr/>
        </p:nvSpPr>
        <p:spPr>
          <a:xfrm flipH="false" flipV="false" rot="0">
            <a:off x="504061" y="255712"/>
            <a:ext cx="8639939" cy="6711550"/>
          </a:xfrm>
          <a:custGeom>
            <a:avLst/>
            <a:gdLst/>
            <a:ahLst/>
            <a:cxnLst/>
            <a:rect r="r" b="b" t="t" l="l"/>
            <a:pathLst>
              <a:path h="6711550" w="8639939">
                <a:moveTo>
                  <a:pt x="0" y="0"/>
                </a:moveTo>
                <a:lnTo>
                  <a:pt x="8639939" y="0"/>
                </a:lnTo>
                <a:lnTo>
                  <a:pt x="8639939" y="6711550"/>
                </a:lnTo>
                <a:lnTo>
                  <a:pt x="0" y="6711550"/>
                </a:lnTo>
                <a:lnTo>
                  <a:pt x="0" y="0"/>
                </a:lnTo>
                <a:close/>
              </a:path>
            </a:pathLst>
          </a:custGeom>
          <a:blipFill>
            <a:blip r:embed="rId4"/>
            <a:stretch>
              <a:fillRect l="0" t="0" r="0" b="0"/>
            </a:stretch>
          </a:blipFill>
        </p:spPr>
      </p:sp>
      <p:sp>
        <p:nvSpPr>
          <p:cNvPr name="Freeform 9" id="9"/>
          <p:cNvSpPr/>
          <p:nvPr/>
        </p:nvSpPr>
        <p:spPr>
          <a:xfrm flipH="false" flipV="false" rot="0">
            <a:off x="6832397" y="4398669"/>
            <a:ext cx="10970271" cy="5888331"/>
          </a:xfrm>
          <a:custGeom>
            <a:avLst/>
            <a:gdLst/>
            <a:ahLst/>
            <a:cxnLst/>
            <a:rect r="r" b="b" t="t" l="l"/>
            <a:pathLst>
              <a:path h="5888331" w="10970271">
                <a:moveTo>
                  <a:pt x="0" y="0"/>
                </a:moveTo>
                <a:lnTo>
                  <a:pt x="10970271" y="0"/>
                </a:lnTo>
                <a:lnTo>
                  <a:pt x="10970271" y="5888331"/>
                </a:lnTo>
                <a:lnTo>
                  <a:pt x="0" y="5888331"/>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586497" y="377033"/>
            <a:ext cx="9203783" cy="7265610"/>
          </a:xfrm>
          <a:custGeom>
            <a:avLst/>
            <a:gdLst/>
            <a:ahLst/>
            <a:cxnLst/>
            <a:rect r="r" b="b" t="t" l="l"/>
            <a:pathLst>
              <a:path h="7265610" w="9203783">
                <a:moveTo>
                  <a:pt x="0" y="0"/>
                </a:moveTo>
                <a:lnTo>
                  <a:pt x="9203783" y="0"/>
                </a:lnTo>
                <a:lnTo>
                  <a:pt x="9203783" y="7265610"/>
                </a:lnTo>
                <a:lnTo>
                  <a:pt x="0" y="7265610"/>
                </a:lnTo>
                <a:lnTo>
                  <a:pt x="0" y="0"/>
                </a:lnTo>
                <a:close/>
              </a:path>
            </a:pathLst>
          </a:custGeom>
          <a:blipFill>
            <a:blip r:embed="rId2"/>
            <a:stretch>
              <a:fillRect l="0" t="0" r="0" b="0"/>
            </a:stretch>
          </a:blipFill>
        </p:spPr>
      </p:sp>
      <p:sp>
        <p:nvSpPr>
          <p:cNvPr name="Freeform 3" id="3"/>
          <p:cNvSpPr/>
          <p:nvPr/>
        </p:nvSpPr>
        <p:spPr>
          <a:xfrm flipH="false" flipV="false" rot="0">
            <a:off x="7482588" y="4838700"/>
            <a:ext cx="9776712" cy="5247684"/>
          </a:xfrm>
          <a:custGeom>
            <a:avLst/>
            <a:gdLst/>
            <a:ahLst/>
            <a:cxnLst/>
            <a:rect r="r" b="b" t="t" l="l"/>
            <a:pathLst>
              <a:path h="5247684" w="9776712">
                <a:moveTo>
                  <a:pt x="0" y="0"/>
                </a:moveTo>
                <a:lnTo>
                  <a:pt x="9776712" y="0"/>
                </a:lnTo>
                <a:lnTo>
                  <a:pt x="9776712" y="5247684"/>
                </a:lnTo>
                <a:lnTo>
                  <a:pt x="0" y="5247684"/>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853755" y="726505"/>
            <a:ext cx="8878489" cy="4805315"/>
          </a:xfrm>
          <a:custGeom>
            <a:avLst/>
            <a:gdLst/>
            <a:ahLst/>
            <a:cxnLst/>
            <a:rect r="r" b="b" t="t" l="l"/>
            <a:pathLst>
              <a:path h="4805315" w="8878489">
                <a:moveTo>
                  <a:pt x="0" y="0"/>
                </a:moveTo>
                <a:lnTo>
                  <a:pt x="8878489" y="0"/>
                </a:lnTo>
                <a:lnTo>
                  <a:pt x="8878489" y="4805314"/>
                </a:lnTo>
                <a:lnTo>
                  <a:pt x="0" y="4805314"/>
                </a:lnTo>
                <a:lnTo>
                  <a:pt x="0" y="0"/>
                </a:lnTo>
                <a:close/>
              </a:path>
            </a:pathLst>
          </a:custGeom>
          <a:blipFill>
            <a:blip r:embed="rId2"/>
            <a:stretch>
              <a:fillRect l="0" t="0" r="0" b="0"/>
            </a:stretch>
          </a:blipFill>
        </p:spPr>
      </p:sp>
      <p:sp>
        <p:nvSpPr>
          <p:cNvPr name="Freeform 3" id="3"/>
          <p:cNvSpPr/>
          <p:nvPr/>
        </p:nvSpPr>
        <p:spPr>
          <a:xfrm flipH="false" flipV="false" rot="0">
            <a:off x="7799372" y="2703132"/>
            <a:ext cx="9332094" cy="7247049"/>
          </a:xfrm>
          <a:custGeom>
            <a:avLst/>
            <a:gdLst/>
            <a:ahLst/>
            <a:cxnLst/>
            <a:rect r="r" b="b" t="t" l="l"/>
            <a:pathLst>
              <a:path h="7247049" w="9332094">
                <a:moveTo>
                  <a:pt x="0" y="0"/>
                </a:moveTo>
                <a:lnTo>
                  <a:pt x="9332094" y="0"/>
                </a:lnTo>
                <a:lnTo>
                  <a:pt x="9332094" y="7247048"/>
                </a:lnTo>
                <a:lnTo>
                  <a:pt x="0" y="7247048"/>
                </a:lnTo>
                <a:lnTo>
                  <a:pt x="0" y="0"/>
                </a:lnTo>
                <a:close/>
              </a:path>
            </a:pathLst>
          </a:custGeom>
          <a:blipFill>
            <a:blip r:embed="rId3"/>
            <a:stretch>
              <a:fillRect l="0" t="0" r="0" b="0"/>
            </a:stretch>
          </a:blipFill>
        </p:spPr>
      </p:sp>
      <p:sp>
        <p:nvSpPr>
          <p:cNvPr name="TextBox 4" id="4"/>
          <p:cNvSpPr txBox="true"/>
          <p:nvPr/>
        </p:nvSpPr>
        <p:spPr>
          <a:xfrm rot="0">
            <a:off x="11789950" y="2921200"/>
            <a:ext cx="3304461" cy="396875"/>
          </a:xfrm>
          <a:prstGeom prst="rect">
            <a:avLst/>
          </a:prstGeom>
        </p:spPr>
        <p:txBody>
          <a:bodyPr anchor="t" rtlCol="false" tIns="0" lIns="0" bIns="0" rIns="0">
            <a:spAutoFit/>
          </a:bodyPr>
          <a:lstStyle/>
          <a:p>
            <a:pPr algn="ctr">
              <a:lnSpc>
                <a:spcPts val="3250"/>
              </a:lnSpc>
              <a:spcBef>
                <a:spcPct val="0"/>
              </a:spcBef>
            </a:pPr>
            <a:r>
              <a:rPr lang="en-US" sz="2500" spc="50">
                <a:solidFill>
                  <a:srgbClr val="FFFFFF"/>
                </a:solidFill>
                <a:latin typeface="Montserrat Extra-Bold"/>
              </a:rPr>
              <a:t>Stepwise selection</a:t>
            </a:r>
          </a:p>
        </p:txBody>
      </p:sp>
      <p:sp>
        <p:nvSpPr>
          <p:cNvPr name="TextBox 5" id="5"/>
          <p:cNvSpPr txBox="true"/>
          <p:nvPr/>
        </p:nvSpPr>
        <p:spPr>
          <a:xfrm rot="0">
            <a:off x="537598" y="6307606"/>
            <a:ext cx="6900561" cy="2908300"/>
          </a:xfrm>
          <a:prstGeom prst="rect">
            <a:avLst/>
          </a:prstGeom>
        </p:spPr>
        <p:txBody>
          <a:bodyPr anchor="t" rtlCol="false" tIns="0" lIns="0" bIns="0" rIns="0">
            <a:spAutoFit/>
          </a:bodyPr>
          <a:lstStyle/>
          <a:p>
            <a:pPr algn="just">
              <a:lnSpc>
                <a:spcPts val="2600"/>
              </a:lnSpc>
            </a:pPr>
          </a:p>
          <a:p>
            <a:pPr algn="just">
              <a:lnSpc>
                <a:spcPts val="2600"/>
              </a:lnSpc>
            </a:pPr>
            <a:r>
              <a:rPr lang="en-US" sz="2000" spc="40">
                <a:solidFill>
                  <a:srgbClr val="000000"/>
                </a:solidFill>
                <a:latin typeface="Montserrat Extra-Bold Bold"/>
              </a:rPr>
              <a:t>Variance Inflation Factor (VIF)</a:t>
            </a:r>
          </a:p>
          <a:p>
            <a:pPr algn="just">
              <a:lnSpc>
                <a:spcPts val="2600"/>
              </a:lnSpc>
              <a:spcBef>
                <a:spcPct val="0"/>
              </a:spcBef>
            </a:pPr>
            <a:r>
              <a:rPr lang="en-US" sz="2000" spc="40">
                <a:solidFill>
                  <a:srgbClr val="000000"/>
                </a:solidFill>
                <a:latin typeface="Montserrat Extra-Bold Bold"/>
              </a:rPr>
              <a:t>To identify multicollinearity in a multiple regression model.</a:t>
            </a:r>
          </a:p>
          <a:p>
            <a:pPr algn="just">
              <a:lnSpc>
                <a:spcPts val="2600"/>
              </a:lnSpc>
              <a:spcBef>
                <a:spcPct val="0"/>
              </a:spcBef>
            </a:pPr>
            <a:r>
              <a:rPr lang="en-US" sz="2000" spc="40">
                <a:solidFill>
                  <a:srgbClr val="000000"/>
                </a:solidFill>
                <a:latin typeface="Montserrat Extra-Bold Bold"/>
              </a:rPr>
              <a:t>To determine which variables are most affected by multicollinearity.</a:t>
            </a:r>
          </a:p>
          <a:p>
            <a:pPr algn="just">
              <a:lnSpc>
                <a:spcPts val="2600"/>
              </a:lnSpc>
              <a:spcBef>
                <a:spcPct val="0"/>
              </a:spcBef>
            </a:pPr>
            <a:r>
              <a:rPr lang="en-US" sz="2000" spc="40">
                <a:solidFill>
                  <a:srgbClr val="000000"/>
                </a:solidFill>
                <a:latin typeface="Montserrat Extra-Bold Bold"/>
              </a:rPr>
              <a:t>To decide whether to remove variables from the model or to find a way to reduce the correlation between the variables.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137375" y="1339187"/>
            <a:ext cx="11769652" cy="8274033"/>
          </a:xfrm>
          <a:custGeom>
            <a:avLst/>
            <a:gdLst/>
            <a:ahLst/>
            <a:cxnLst/>
            <a:rect r="r" b="b" t="t" l="l"/>
            <a:pathLst>
              <a:path h="8274033" w="11769652">
                <a:moveTo>
                  <a:pt x="0" y="0"/>
                </a:moveTo>
                <a:lnTo>
                  <a:pt x="11769652" y="0"/>
                </a:lnTo>
                <a:lnTo>
                  <a:pt x="11769652" y="8274034"/>
                </a:lnTo>
                <a:lnTo>
                  <a:pt x="0" y="8274034"/>
                </a:lnTo>
                <a:lnTo>
                  <a:pt x="0" y="0"/>
                </a:lnTo>
                <a:close/>
              </a:path>
            </a:pathLst>
          </a:custGeom>
          <a:blipFill>
            <a:blip r:embed="rId2"/>
            <a:stretch>
              <a:fillRect l="0" t="0" r="0" b="0"/>
            </a:stretch>
          </a:blipFill>
        </p:spPr>
      </p:sp>
      <p:sp>
        <p:nvSpPr>
          <p:cNvPr name="TextBox 3" id="3"/>
          <p:cNvSpPr txBox="true"/>
          <p:nvPr/>
        </p:nvSpPr>
        <p:spPr>
          <a:xfrm rot="0">
            <a:off x="572059" y="491667"/>
            <a:ext cx="2707600" cy="396875"/>
          </a:xfrm>
          <a:prstGeom prst="rect">
            <a:avLst/>
          </a:prstGeom>
        </p:spPr>
        <p:txBody>
          <a:bodyPr anchor="t" rtlCol="false" tIns="0" lIns="0" bIns="0" rIns="0">
            <a:spAutoFit/>
          </a:bodyPr>
          <a:lstStyle/>
          <a:p>
            <a:pPr algn="ctr">
              <a:lnSpc>
                <a:spcPts val="3250"/>
              </a:lnSpc>
              <a:spcBef>
                <a:spcPct val="0"/>
              </a:spcBef>
            </a:pPr>
            <a:r>
              <a:rPr lang="en-US" sz="2500" spc="50">
                <a:solidFill>
                  <a:srgbClr val="000000"/>
                </a:solidFill>
                <a:latin typeface="Montserrat Extra-Bold Bold"/>
              </a:rPr>
              <a:t>with 3 features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988130" y="6634117"/>
            <a:ext cx="4113110" cy="2903329"/>
            <a:chOff x="0" y="0"/>
            <a:chExt cx="1500474" cy="1059142"/>
          </a:xfrm>
        </p:grpSpPr>
        <p:sp>
          <p:nvSpPr>
            <p:cNvPr name="Freeform 4" id="4"/>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5" id="5"/>
          <p:cNvGrpSpPr/>
          <p:nvPr/>
        </p:nvGrpSpPr>
        <p:grpSpPr>
          <a:xfrm rot="0">
            <a:off x="4833301" y="3169528"/>
            <a:ext cx="4113110" cy="2903329"/>
            <a:chOff x="0" y="0"/>
            <a:chExt cx="1500474" cy="1059142"/>
          </a:xfrm>
        </p:grpSpPr>
        <p:sp>
          <p:nvSpPr>
            <p:cNvPr name="Freeform 6" id="6"/>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7" id="7"/>
          <p:cNvGrpSpPr/>
          <p:nvPr/>
        </p:nvGrpSpPr>
        <p:grpSpPr>
          <a:xfrm rot="0">
            <a:off x="13257110" y="3267315"/>
            <a:ext cx="4113110" cy="2903329"/>
            <a:chOff x="0" y="0"/>
            <a:chExt cx="1500474" cy="1059142"/>
          </a:xfrm>
        </p:grpSpPr>
        <p:sp>
          <p:nvSpPr>
            <p:cNvPr name="Freeform 8" id="8"/>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9" id="9"/>
          <p:cNvGrpSpPr/>
          <p:nvPr/>
        </p:nvGrpSpPr>
        <p:grpSpPr>
          <a:xfrm rot="0">
            <a:off x="9144000" y="6634117"/>
            <a:ext cx="4113110" cy="2903329"/>
            <a:chOff x="0" y="0"/>
            <a:chExt cx="1500474" cy="1059142"/>
          </a:xfrm>
        </p:grpSpPr>
        <p:sp>
          <p:nvSpPr>
            <p:cNvPr name="Freeform 10" id="10"/>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sp>
        <p:nvSpPr>
          <p:cNvPr name="TextBox 11" id="11"/>
          <p:cNvSpPr txBox="true"/>
          <p:nvPr/>
        </p:nvSpPr>
        <p:spPr>
          <a:xfrm rot="0">
            <a:off x="917781" y="7382269"/>
            <a:ext cx="4113110"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MAO KIMLANG</a:t>
            </a:r>
          </a:p>
          <a:p>
            <a:pPr algn="ctr">
              <a:lnSpc>
                <a:spcPts val="3250"/>
              </a:lnSpc>
            </a:pPr>
            <a:r>
              <a:rPr lang="en-US" sz="2500" spc="50">
                <a:solidFill>
                  <a:srgbClr val="FFFFFF"/>
                </a:solidFill>
                <a:latin typeface="Montserrat Extra-Bold"/>
              </a:rPr>
              <a:t>e20201055</a:t>
            </a:r>
          </a:p>
        </p:txBody>
      </p:sp>
      <p:sp>
        <p:nvSpPr>
          <p:cNvPr name="TextBox 12" id="12"/>
          <p:cNvSpPr txBox="true"/>
          <p:nvPr/>
        </p:nvSpPr>
        <p:spPr>
          <a:xfrm rot="0">
            <a:off x="5030890" y="4015467"/>
            <a:ext cx="4113110"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SEAN VENGNGY </a:t>
            </a:r>
          </a:p>
          <a:p>
            <a:pPr algn="ctr">
              <a:lnSpc>
                <a:spcPts val="3250"/>
              </a:lnSpc>
            </a:pPr>
            <a:r>
              <a:rPr lang="en-US" sz="2500" spc="50">
                <a:solidFill>
                  <a:srgbClr val="FFFFFF"/>
                </a:solidFill>
                <a:latin typeface="Montserrat Extra-Bold"/>
              </a:rPr>
              <a:t>e20201133</a:t>
            </a:r>
          </a:p>
        </p:txBody>
      </p:sp>
      <p:sp>
        <p:nvSpPr>
          <p:cNvPr name="TextBox 13" id="13"/>
          <p:cNvSpPr txBox="true"/>
          <p:nvPr/>
        </p:nvSpPr>
        <p:spPr>
          <a:xfrm rot="0">
            <a:off x="13257110" y="4015467"/>
            <a:ext cx="4113110"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AOV KEATMENG</a:t>
            </a:r>
          </a:p>
          <a:p>
            <a:pPr algn="ctr">
              <a:lnSpc>
                <a:spcPts val="3250"/>
              </a:lnSpc>
            </a:pPr>
            <a:r>
              <a:rPr lang="en-US" sz="2500" spc="50">
                <a:solidFill>
                  <a:srgbClr val="FFFFFF"/>
                </a:solidFill>
                <a:latin typeface="Montserrat Extra-Bold"/>
              </a:rPr>
              <a:t>e20201812</a:t>
            </a:r>
          </a:p>
        </p:txBody>
      </p:sp>
      <p:sp>
        <p:nvSpPr>
          <p:cNvPr name="TextBox 14" id="14"/>
          <p:cNvSpPr txBox="true"/>
          <p:nvPr/>
        </p:nvSpPr>
        <p:spPr>
          <a:xfrm rot="0">
            <a:off x="9144000" y="7382269"/>
            <a:ext cx="4113110" cy="80645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HIN BUNRA</a:t>
            </a:r>
          </a:p>
          <a:p>
            <a:pPr algn="ctr">
              <a:lnSpc>
                <a:spcPts val="3250"/>
              </a:lnSpc>
            </a:pPr>
            <a:r>
              <a:rPr lang="en-US" sz="2500" spc="50">
                <a:solidFill>
                  <a:srgbClr val="FFFFFF"/>
                </a:solidFill>
                <a:latin typeface="Montserrat Extra-Bold"/>
              </a:rPr>
              <a:t>e20201287</a:t>
            </a:r>
          </a:p>
        </p:txBody>
      </p:sp>
      <p:sp>
        <p:nvSpPr>
          <p:cNvPr name="TextBox 15" id="15"/>
          <p:cNvSpPr txBox="true"/>
          <p:nvPr/>
        </p:nvSpPr>
        <p:spPr>
          <a:xfrm rot="0">
            <a:off x="1028700" y="1234073"/>
            <a:ext cx="5098558" cy="606993"/>
          </a:xfrm>
          <a:prstGeom prst="rect">
            <a:avLst/>
          </a:prstGeom>
        </p:spPr>
        <p:txBody>
          <a:bodyPr anchor="t" rtlCol="false" tIns="0" lIns="0" bIns="0" rIns="0">
            <a:spAutoFit/>
          </a:bodyPr>
          <a:lstStyle/>
          <a:p>
            <a:pPr>
              <a:lnSpc>
                <a:spcPts val="4585"/>
              </a:lnSpc>
            </a:pPr>
            <a:r>
              <a:rPr lang="en-US" sz="4679" spc="-276">
                <a:solidFill>
                  <a:srgbClr val="263F6B"/>
                </a:solidFill>
                <a:latin typeface="Montserrat Extra-Bold Italics"/>
              </a:rPr>
              <a:t>Group Member:</a:t>
            </a:r>
          </a:p>
        </p:txBody>
      </p:sp>
      <p:sp>
        <p:nvSpPr>
          <p:cNvPr name="AutoShape 16" id="16"/>
          <p:cNvSpPr/>
          <p:nvPr/>
        </p:nvSpPr>
        <p:spPr>
          <a:xfrm rot="-2655355">
            <a:off x="3440754" y="3542727"/>
            <a:ext cx="1833692" cy="0"/>
          </a:xfrm>
          <a:prstGeom prst="line">
            <a:avLst/>
          </a:prstGeom>
          <a:ln cap="rnd" w="47625">
            <a:solidFill>
              <a:srgbClr val="263F6B"/>
            </a:solidFill>
            <a:prstDash val="solid"/>
            <a:headEnd type="oval" len="lg" w="lg"/>
            <a:tailEnd type="oval" len="lg" w="lg"/>
          </a:ln>
        </p:spPr>
      </p:sp>
      <p:sp>
        <p:nvSpPr>
          <p:cNvPr name="AutoShape 17" id="17"/>
          <p:cNvSpPr/>
          <p:nvPr/>
        </p:nvSpPr>
        <p:spPr>
          <a:xfrm rot="-2655355">
            <a:off x="11666973" y="3542727"/>
            <a:ext cx="1833692" cy="0"/>
          </a:xfrm>
          <a:prstGeom prst="line">
            <a:avLst/>
          </a:prstGeom>
          <a:ln cap="rnd" w="47625">
            <a:solidFill>
              <a:srgbClr val="263F6B"/>
            </a:solidFill>
            <a:prstDash val="solid"/>
            <a:headEnd type="oval" len="lg" w="lg"/>
            <a:tailEnd type="oval" len="lg" w="lg"/>
          </a:ln>
        </p:spPr>
      </p:sp>
      <p:sp>
        <p:nvSpPr>
          <p:cNvPr name="AutoShape 18" id="18"/>
          <p:cNvSpPr/>
          <p:nvPr/>
        </p:nvSpPr>
        <p:spPr>
          <a:xfrm rot="-8100000">
            <a:off x="7126015" y="7275450"/>
            <a:ext cx="1833692" cy="0"/>
          </a:xfrm>
          <a:prstGeom prst="line">
            <a:avLst/>
          </a:prstGeom>
          <a:ln cap="rnd" w="47625">
            <a:solidFill>
              <a:srgbClr val="263F6B"/>
            </a:solidFill>
            <a:prstDash val="solid"/>
            <a:headEnd type="oval" len="lg" w="lg"/>
            <a:tailEnd type="oval" len="lg" w="lg"/>
          </a:ln>
        </p:spPr>
      </p:sp>
      <p:sp>
        <p:nvSpPr>
          <p:cNvPr name="AutoShape 19" id="19"/>
          <p:cNvSpPr/>
          <p:nvPr/>
        </p:nvSpPr>
        <p:spPr>
          <a:xfrm rot="-2700000">
            <a:off x="15641497" y="9043300"/>
            <a:ext cx="5293007" cy="2487400"/>
          </a:xfrm>
          <a:prstGeom prst="rect">
            <a:avLst/>
          </a:prstGeom>
          <a:solidFill>
            <a:srgbClr val="213559"/>
          </a:solidFill>
        </p:spPr>
      </p:sp>
      <p:sp>
        <p:nvSpPr>
          <p:cNvPr name="AutoShape 20" id="20"/>
          <p:cNvSpPr/>
          <p:nvPr/>
        </p:nvSpPr>
        <p:spPr>
          <a:xfrm rot="-2700000">
            <a:off x="-2646503" y="-1243700"/>
            <a:ext cx="5293007" cy="2487400"/>
          </a:xfrm>
          <a:prstGeom prst="rect">
            <a:avLst/>
          </a:prstGeom>
          <a:solidFill>
            <a:srgbClr val="213559"/>
          </a:solid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068064" y="1933025"/>
            <a:ext cx="12283097" cy="6420950"/>
          </a:xfrm>
          <a:custGeom>
            <a:avLst/>
            <a:gdLst/>
            <a:ahLst/>
            <a:cxnLst/>
            <a:rect r="r" b="b" t="t" l="l"/>
            <a:pathLst>
              <a:path h="6420950" w="12283097">
                <a:moveTo>
                  <a:pt x="0" y="0"/>
                </a:moveTo>
                <a:lnTo>
                  <a:pt x="12283098" y="0"/>
                </a:lnTo>
                <a:lnTo>
                  <a:pt x="12283098" y="6420950"/>
                </a:lnTo>
                <a:lnTo>
                  <a:pt x="0" y="6420950"/>
                </a:lnTo>
                <a:lnTo>
                  <a:pt x="0" y="0"/>
                </a:lnTo>
                <a:close/>
              </a:path>
            </a:pathLst>
          </a:custGeom>
          <a:blipFill>
            <a:blip r:embed="rId2"/>
            <a:stretch>
              <a:fillRect l="0" t="0" r="0" b="0"/>
            </a:stretch>
          </a:blipFill>
        </p:spPr>
      </p:sp>
      <p:sp>
        <p:nvSpPr>
          <p:cNvPr name="TextBox 3" id="3"/>
          <p:cNvSpPr txBox="true"/>
          <p:nvPr/>
        </p:nvSpPr>
        <p:spPr>
          <a:xfrm rot="0">
            <a:off x="949964" y="491667"/>
            <a:ext cx="1951792" cy="396875"/>
          </a:xfrm>
          <a:prstGeom prst="rect">
            <a:avLst/>
          </a:prstGeom>
        </p:spPr>
        <p:txBody>
          <a:bodyPr anchor="t" rtlCol="false" tIns="0" lIns="0" bIns="0" rIns="0">
            <a:spAutoFit/>
          </a:bodyPr>
          <a:lstStyle/>
          <a:p>
            <a:pPr algn="ctr">
              <a:lnSpc>
                <a:spcPts val="3250"/>
              </a:lnSpc>
              <a:spcBef>
                <a:spcPct val="0"/>
              </a:spcBef>
            </a:pPr>
            <a:r>
              <a:rPr lang="en-US" sz="2500" spc="50">
                <a:solidFill>
                  <a:srgbClr val="000000"/>
                </a:solidFill>
                <a:latin typeface="Montserrat Extra-Bold Bold"/>
              </a:rPr>
              <a:t>Error term </a:t>
            </a:r>
          </a:p>
        </p:txBody>
      </p:sp>
      <p:sp>
        <p:nvSpPr>
          <p:cNvPr name="TextBox 4" id="4"/>
          <p:cNvSpPr txBox="true"/>
          <p:nvPr/>
        </p:nvSpPr>
        <p:spPr>
          <a:xfrm rot="0">
            <a:off x="1480254" y="8626367"/>
            <a:ext cx="14159508" cy="396875"/>
          </a:xfrm>
          <a:prstGeom prst="rect">
            <a:avLst/>
          </a:prstGeom>
        </p:spPr>
        <p:txBody>
          <a:bodyPr anchor="t" rtlCol="false" tIns="0" lIns="0" bIns="0" rIns="0">
            <a:spAutoFit/>
          </a:bodyPr>
          <a:lstStyle/>
          <a:p>
            <a:pPr algn="ctr">
              <a:lnSpc>
                <a:spcPts val="3250"/>
              </a:lnSpc>
              <a:spcBef>
                <a:spcPct val="0"/>
              </a:spcBef>
            </a:pPr>
            <a:r>
              <a:rPr lang="en-US" sz="2500" spc="50">
                <a:solidFill>
                  <a:srgbClr val="000000"/>
                </a:solidFill>
                <a:latin typeface="Montserrat Extra-Bold"/>
              </a:rPr>
              <a:t>The risiduals are following the normally distributted not around 0. it is not  good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365322" y="1508488"/>
            <a:ext cx="10341470" cy="7270025"/>
          </a:xfrm>
          <a:custGeom>
            <a:avLst/>
            <a:gdLst/>
            <a:ahLst/>
            <a:cxnLst/>
            <a:rect r="r" b="b" t="t" l="l"/>
            <a:pathLst>
              <a:path h="7270025" w="10341470">
                <a:moveTo>
                  <a:pt x="0" y="0"/>
                </a:moveTo>
                <a:lnTo>
                  <a:pt x="10341469" y="0"/>
                </a:lnTo>
                <a:lnTo>
                  <a:pt x="10341469" y="7270024"/>
                </a:lnTo>
                <a:lnTo>
                  <a:pt x="0" y="7270024"/>
                </a:lnTo>
                <a:lnTo>
                  <a:pt x="0" y="0"/>
                </a:lnTo>
                <a:close/>
              </a:path>
            </a:pathLst>
          </a:custGeom>
          <a:blipFill>
            <a:blip r:embed="rId2"/>
            <a:stretch>
              <a:fillRect l="0" t="0" r="0" b="0"/>
            </a:stretch>
          </a:blipFill>
        </p:spPr>
      </p:sp>
      <p:sp>
        <p:nvSpPr>
          <p:cNvPr name="TextBox 3" id="3"/>
          <p:cNvSpPr txBox="true"/>
          <p:nvPr/>
        </p:nvSpPr>
        <p:spPr>
          <a:xfrm rot="0">
            <a:off x="536638" y="491667"/>
            <a:ext cx="2778443" cy="396875"/>
          </a:xfrm>
          <a:prstGeom prst="rect">
            <a:avLst/>
          </a:prstGeom>
        </p:spPr>
        <p:txBody>
          <a:bodyPr anchor="t" rtlCol="false" tIns="0" lIns="0" bIns="0" rIns="0">
            <a:spAutoFit/>
          </a:bodyPr>
          <a:lstStyle/>
          <a:p>
            <a:pPr algn="ctr">
              <a:lnSpc>
                <a:spcPts val="3250"/>
              </a:lnSpc>
              <a:spcBef>
                <a:spcPct val="0"/>
              </a:spcBef>
            </a:pPr>
            <a:r>
              <a:rPr lang="en-US" sz="2500" spc="50">
                <a:solidFill>
                  <a:srgbClr val="000000"/>
                </a:solidFill>
                <a:latin typeface="Montserrat Extra-Bold Bold"/>
              </a:rPr>
              <a:t>With 2 features</a:t>
            </a:r>
          </a:p>
        </p:txBody>
      </p:sp>
      <p:sp>
        <p:nvSpPr>
          <p:cNvPr name="Freeform 4" id="4"/>
          <p:cNvSpPr/>
          <p:nvPr/>
        </p:nvSpPr>
        <p:spPr>
          <a:xfrm flipH="false" flipV="false" rot="0">
            <a:off x="777949" y="8575450"/>
            <a:ext cx="9363365" cy="1365700"/>
          </a:xfrm>
          <a:custGeom>
            <a:avLst/>
            <a:gdLst/>
            <a:ahLst/>
            <a:cxnLst/>
            <a:rect r="r" b="b" t="t" l="l"/>
            <a:pathLst>
              <a:path h="1365700" w="9363365">
                <a:moveTo>
                  <a:pt x="0" y="0"/>
                </a:moveTo>
                <a:lnTo>
                  <a:pt x="9363365" y="0"/>
                </a:lnTo>
                <a:lnTo>
                  <a:pt x="9363365" y="1365700"/>
                </a:lnTo>
                <a:lnTo>
                  <a:pt x="0" y="1365700"/>
                </a:lnTo>
                <a:lnTo>
                  <a:pt x="0" y="0"/>
                </a:lnTo>
                <a:close/>
              </a:path>
            </a:pathLst>
          </a:custGeom>
          <a:blipFill>
            <a:blip r:embed="rId3"/>
            <a:stretch>
              <a:fillRect l="0" t="-767" r="0" b="-767"/>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79606" y="344567"/>
            <a:ext cx="9835938" cy="5141705"/>
          </a:xfrm>
          <a:custGeom>
            <a:avLst/>
            <a:gdLst/>
            <a:ahLst/>
            <a:cxnLst/>
            <a:rect r="r" b="b" t="t" l="l"/>
            <a:pathLst>
              <a:path h="5141705" w="9835938">
                <a:moveTo>
                  <a:pt x="0" y="0"/>
                </a:moveTo>
                <a:lnTo>
                  <a:pt x="9835938" y="0"/>
                </a:lnTo>
                <a:lnTo>
                  <a:pt x="9835938" y="5141705"/>
                </a:lnTo>
                <a:lnTo>
                  <a:pt x="0" y="5141705"/>
                </a:lnTo>
                <a:lnTo>
                  <a:pt x="0" y="0"/>
                </a:lnTo>
                <a:close/>
              </a:path>
            </a:pathLst>
          </a:custGeom>
          <a:blipFill>
            <a:blip r:embed="rId2"/>
            <a:stretch>
              <a:fillRect l="0" t="0" r="0" b="0"/>
            </a:stretch>
          </a:blipFill>
        </p:spPr>
      </p:sp>
      <p:sp>
        <p:nvSpPr>
          <p:cNvPr name="Freeform 3" id="3"/>
          <p:cNvSpPr/>
          <p:nvPr/>
        </p:nvSpPr>
        <p:spPr>
          <a:xfrm flipH="false" flipV="false" rot="0">
            <a:off x="10135408" y="3968737"/>
            <a:ext cx="6847142" cy="5900197"/>
          </a:xfrm>
          <a:custGeom>
            <a:avLst/>
            <a:gdLst/>
            <a:ahLst/>
            <a:cxnLst/>
            <a:rect r="r" b="b" t="t" l="l"/>
            <a:pathLst>
              <a:path h="5900197" w="6847142">
                <a:moveTo>
                  <a:pt x="0" y="0"/>
                </a:moveTo>
                <a:lnTo>
                  <a:pt x="6847142" y="0"/>
                </a:lnTo>
                <a:lnTo>
                  <a:pt x="6847142" y="5900197"/>
                </a:lnTo>
                <a:lnTo>
                  <a:pt x="0" y="5900197"/>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132441" y="514787"/>
            <a:ext cx="10023118" cy="8114802"/>
          </a:xfrm>
          <a:custGeom>
            <a:avLst/>
            <a:gdLst/>
            <a:ahLst/>
            <a:cxnLst/>
            <a:rect r="r" b="b" t="t" l="l"/>
            <a:pathLst>
              <a:path h="8114802" w="10023118">
                <a:moveTo>
                  <a:pt x="0" y="0"/>
                </a:moveTo>
                <a:lnTo>
                  <a:pt x="10023118" y="0"/>
                </a:lnTo>
                <a:lnTo>
                  <a:pt x="10023118" y="8114802"/>
                </a:lnTo>
                <a:lnTo>
                  <a:pt x="0" y="8114802"/>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2545501" y="373755"/>
            <a:ext cx="8253464" cy="1309890"/>
            <a:chOff x="0" y="0"/>
            <a:chExt cx="4161103" cy="660400"/>
          </a:xfrm>
        </p:grpSpPr>
        <p:sp>
          <p:nvSpPr>
            <p:cNvPr name="Freeform 6" id="6"/>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TextBox 7" id="7"/>
          <p:cNvSpPr txBox="true"/>
          <p:nvPr/>
        </p:nvSpPr>
        <p:spPr>
          <a:xfrm rot="0">
            <a:off x="311794" y="820738"/>
            <a:ext cx="4877991" cy="396875"/>
          </a:xfrm>
          <a:prstGeom prst="rect">
            <a:avLst/>
          </a:prstGeom>
        </p:spPr>
        <p:txBody>
          <a:bodyPr anchor="t" rtlCol="false" tIns="0" lIns="0" bIns="0" rIns="0">
            <a:spAutoFit/>
          </a:bodyPr>
          <a:lstStyle/>
          <a:p>
            <a:pPr algn="ctr">
              <a:lnSpc>
                <a:spcPts val="3250"/>
              </a:lnSpc>
              <a:spcBef>
                <a:spcPct val="0"/>
              </a:spcBef>
            </a:pPr>
            <a:r>
              <a:rPr lang="en-US" sz="2500" spc="50">
                <a:solidFill>
                  <a:srgbClr val="FFFFFF"/>
                </a:solidFill>
                <a:latin typeface="Montserrat Extra-Bold Bold"/>
              </a:rPr>
              <a:t>Interpreting our regression</a:t>
            </a:r>
          </a:p>
        </p:txBody>
      </p:sp>
      <p:sp>
        <p:nvSpPr>
          <p:cNvPr name="TextBox 8" id="8"/>
          <p:cNvSpPr txBox="true"/>
          <p:nvPr/>
        </p:nvSpPr>
        <p:spPr>
          <a:xfrm rot="0">
            <a:off x="1362979" y="2693639"/>
            <a:ext cx="15003604" cy="4087537"/>
          </a:xfrm>
          <a:prstGeom prst="rect">
            <a:avLst/>
          </a:prstGeom>
        </p:spPr>
        <p:txBody>
          <a:bodyPr anchor="t" rtlCol="false" tIns="0" lIns="0" bIns="0" rIns="0">
            <a:spAutoFit/>
          </a:bodyPr>
          <a:lstStyle/>
          <a:p>
            <a:pPr algn="just" marL="624446" indent="-312223" lvl="1">
              <a:lnSpc>
                <a:spcPts val="4049"/>
              </a:lnSpc>
              <a:buFont typeface="Arial"/>
              <a:buChar char="•"/>
            </a:pPr>
            <a:r>
              <a:rPr lang="en-US" sz="2892">
                <a:solidFill>
                  <a:srgbClr val="000000"/>
                </a:solidFill>
                <a:latin typeface="Canva Sans"/>
              </a:rPr>
              <a:t>We had all p-values in the multiple regression is p-value is lower than 0.05. and while checking on hypothesis test and ANOVA test p-values &lt;0.05</a:t>
            </a:r>
          </a:p>
          <a:p>
            <a:pPr algn="just" marL="624446" indent="-312223" lvl="1">
              <a:lnSpc>
                <a:spcPts val="4049"/>
              </a:lnSpc>
              <a:buFont typeface="Arial"/>
              <a:buChar char="•"/>
            </a:pPr>
            <a:r>
              <a:rPr lang="en-US" sz="2892">
                <a:solidFill>
                  <a:srgbClr val="000000"/>
                </a:solidFill>
                <a:latin typeface="Canva Sans"/>
              </a:rPr>
              <a:t>A VIF of 1 indicates that there is no multicollinearity, while a VIF of 10 or higher indicates that there is severe multicollinearity, but when practice VIF in this project is less than 5 all (acceptable)</a:t>
            </a:r>
          </a:p>
          <a:p>
            <a:pPr algn="just" marL="624446" indent="-312223" lvl="1">
              <a:lnSpc>
                <a:spcPts val="4049"/>
              </a:lnSpc>
              <a:buFont typeface="Arial"/>
              <a:buChar char="•"/>
            </a:pPr>
            <a:r>
              <a:rPr lang="en-US" sz="2892">
                <a:solidFill>
                  <a:srgbClr val="000000"/>
                </a:solidFill>
                <a:latin typeface="Canva Sans"/>
              </a:rPr>
              <a:t>R-squared is pretty good 0.893 while R-squares on test set until 0.90</a:t>
            </a:r>
          </a:p>
          <a:p>
            <a:pPr algn="just" marL="624446" indent="-312223" lvl="1">
              <a:lnSpc>
                <a:spcPts val="4049"/>
              </a:lnSpc>
              <a:buFont typeface="Arial"/>
              <a:buChar char="•"/>
            </a:pPr>
            <a:r>
              <a:rPr lang="en-US" sz="2892">
                <a:solidFill>
                  <a:srgbClr val="000000"/>
                </a:solidFill>
                <a:latin typeface="Canva Sans"/>
              </a:rPr>
              <a:t>We got the error terms are normally distributed and center at 0 .</a:t>
            </a:r>
          </a:p>
          <a:p>
            <a:pPr algn="just">
              <a:lnSpc>
                <a:spcPts val="4049"/>
              </a:lnSpc>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2545501" y="373755"/>
            <a:ext cx="8253464" cy="1309890"/>
            <a:chOff x="0" y="0"/>
            <a:chExt cx="4161103" cy="660400"/>
          </a:xfrm>
        </p:grpSpPr>
        <p:sp>
          <p:nvSpPr>
            <p:cNvPr name="Freeform 6" id="6"/>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TextBox 7" id="7"/>
          <p:cNvSpPr txBox="true"/>
          <p:nvPr/>
        </p:nvSpPr>
        <p:spPr>
          <a:xfrm rot="0">
            <a:off x="1761261" y="820738"/>
            <a:ext cx="1979057" cy="396875"/>
          </a:xfrm>
          <a:prstGeom prst="rect">
            <a:avLst/>
          </a:prstGeom>
        </p:spPr>
        <p:txBody>
          <a:bodyPr anchor="t" rtlCol="false" tIns="0" lIns="0" bIns="0" rIns="0">
            <a:spAutoFit/>
          </a:bodyPr>
          <a:lstStyle/>
          <a:p>
            <a:pPr algn="ctr">
              <a:lnSpc>
                <a:spcPts val="3250"/>
              </a:lnSpc>
              <a:spcBef>
                <a:spcPct val="0"/>
              </a:spcBef>
            </a:pPr>
            <a:r>
              <a:rPr lang="en-US" sz="2500" spc="50">
                <a:solidFill>
                  <a:srgbClr val="FFFFFF"/>
                </a:solidFill>
                <a:latin typeface="Montserrat Extra-Bold Bold"/>
              </a:rPr>
              <a:t>Conclusion</a:t>
            </a:r>
          </a:p>
        </p:txBody>
      </p:sp>
      <p:sp>
        <p:nvSpPr>
          <p:cNvPr name="TextBox 8" id="8"/>
          <p:cNvSpPr txBox="true"/>
          <p:nvPr/>
        </p:nvSpPr>
        <p:spPr>
          <a:xfrm rot="0">
            <a:off x="1362979" y="2693639"/>
            <a:ext cx="15003604" cy="5626481"/>
          </a:xfrm>
          <a:prstGeom prst="rect">
            <a:avLst/>
          </a:prstGeom>
        </p:spPr>
        <p:txBody>
          <a:bodyPr anchor="t" rtlCol="false" tIns="0" lIns="0" bIns="0" rIns="0">
            <a:spAutoFit/>
          </a:bodyPr>
          <a:lstStyle/>
          <a:p>
            <a:pPr algn="just">
              <a:lnSpc>
                <a:spcPts val="4049"/>
              </a:lnSpc>
            </a:pPr>
            <a:r>
              <a:rPr lang="en-US" sz="2892">
                <a:solidFill>
                  <a:srgbClr val="000000"/>
                </a:solidFill>
                <a:latin typeface="Canva Sans"/>
              </a:rPr>
              <a:t>The regression equation sales = 3.2628 + 0.0455* youtube + 0.1925* facebook indicates that Facebook advertising has a positive effect on the company's sales, given the effects of YouTube and newspaper advertising. For every unit increase in Facebook advertising, sales are expected to increase by 0.1925 units, holding YouTube and newspaper advertising constant.</a:t>
            </a:r>
          </a:p>
          <a:p>
            <a:pPr algn="just">
              <a:lnSpc>
                <a:spcPts val="4049"/>
              </a:lnSpc>
            </a:pPr>
            <a:r>
              <a:rPr lang="en-US" sz="2892">
                <a:solidFill>
                  <a:srgbClr val="000000"/>
                </a:solidFill>
                <a:latin typeface="Canva Sans"/>
              </a:rPr>
              <a:t>In other words, the regression results suggest that Facebook advertising is a significant predictor of sales, after controlling for the effects of YouTube and newspaper advertising. This means that Facebook advertising is likely to have a positive impact on sales, even when other factors that could affect sales are taken into account.</a:t>
            </a:r>
          </a:p>
          <a:p>
            <a:pPr algn="just">
              <a:lnSpc>
                <a:spcPts val="404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028700" y="8302951"/>
            <a:ext cx="16230600" cy="169519"/>
          </a:xfrm>
          <a:prstGeom prst="rect">
            <a:avLst/>
          </a:prstGeom>
          <a:solidFill>
            <a:srgbClr val="FFFFFF"/>
          </a:solidFill>
        </p:spPr>
      </p:sp>
      <p:sp>
        <p:nvSpPr>
          <p:cNvPr name="AutoShape 7" id="7"/>
          <p:cNvSpPr/>
          <p:nvPr/>
        </p:nvSpPr>
        <p:spPr>
          <a:xfrm rot="0">
            <a:off x="1028700" y="1814529"/>
            <a:ext cx="16230600" cy="169519"/>
          </a:xfrm>
          <a:prstGeom prst="rect">
            <a:avLst/>
          </a:prstGeom>
          <a:solidFill>
            <a:srgbClr val="FFFFFF"/>
          </a:solidFill>
        </p:spPr>
      </p:sp>
      <p:sp>
        <p:nvSpPr>
          <p:cNvPr name="TextBox 8" id="8"/>
          <p:cNvSpPr txBox="true"/>
          <p:nvPr/>
        </p:nvSpPr>
        <p:spPr>
          <a:xfrm rot="0">
            <a:off x="2704118" y="4341281"/>
            <a:ext cx="12879764" cy="2033063"/>
          </a:xfrm>
          <a:prstGeom prst="rect">
            <a:avLst/>
          </a:prstGeom>
        </p:spPr>
        <p:txBody>
          <a:bodyPr anchor="t" rtlCol="false" tIns="0" lIns="0" bIns="0" rIns="0">
            <a:spAutoFit/>
          </a:bodyPr>
          <a:lstStyle/>
          <a:p>
            <a:pPr>
              <a:lnSpc>
                <a:spcPts val="14898"/>
              </a:lnSpc>
            </a:pPr>
            <a:r>
              <a:rPr lang="en-US" sz="16194" spc="-955">
                <a:solidFill>
                  <a:srgbClr val="FFFFFF"/>
                </a:solidFill>
                <a:latin typeface="Montserrat 2 Ultra-Bold"/>
              </a:rPr>
              <a:t>THANK YOU</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23950" y="1832029"/>
            <a:ext cx="7706695" cy="6622941"/>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263F6B"/>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7928" y="2387829"/>
            <a:ext cx="6534491" cy="5511342"/>
            <a:chOff x="0" y="0"/>
            <a:chExt cx="1721018" cy="1451547"/>
          </a:xfrm>
        </p:grpSpPr>
        <p:sp>
          <p:nvSpPr>
            <p:cNvPr name="Freeform 6" id="6"/>
            <p:cNvSpPr/>
            <p:nvPr/>
          </p:nvSpPr>
          <p:spPr>
            <a:xfrm flipH="false" flipV="false" rot="0">
              <a:off x="0" y="0"/>
              <a:ext cx="1721018" cy="1451547"/>
            </a:xfrm>
            <a:custGeom>
              <a:avLst/>
              <a:gdLst/>
              <a:ahLst/>
              <a:cxnLst/>
              <a:rect r="r" b="b" t="t" l="l"/>
              <a:pathLst>
                <a:path h="1451547" w="1721018">
                  <a:moveTo>
                    <a:pt x="0" y="0"/>
                  </a:moveTo>
                  <a:lnTo>
                    <a:pt x="1721018" y="0"/>
                  </a:lnTo>
                  <a:lnTo>
                    <a:pt x="1721018" y="1451547"/>
                  </a:lnTo>
                  <a:lnTo>
                    <a:pt x="0" y="1451547"/>
                  </a:lnTo>
                  <a:close/>
                </a:path>
              </a:pathLst>
            </a:custGeom>
            <a:solidFill>
              <a:srgbClr val="263F6B"/>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38153" y="0"/>
            <a:ext cx="4393457" cy="839228"/>
            <a:chOff x="0" y="0"/>
            <a:chExt cx="1157124" cy="221031"/>
          </a:xfrm>
        </p:grpSpPr>
        <p:sp>
          <p:nvSpPr>
            <p:cNvPr name="Freeform 9" id="9"/>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263F6B"/>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727014" y="9447772"/>
            <a:ext cx="4393457" cy="839228"/>
            <a:chOff x="0" y="0"/>
            <a:chExt cx="1157124" cy="221031"/>
          </a:xfrm>
        </p:grpSpPr>
        <p:sp>
          <p:nvSpPr>
            <p:cNvPr name="Freeform 12" id="12"/>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263F6B"/>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79025" y="-189472"/>
            <a:ext cx="2664422" cy="1218172"/>
            <a:chOff x="0" y="0"/>
            <a:chExt cx="483446" cy="221031"/>
          </a:xfrm>
        </p:grpSpPr>
        <p:sp>
          <p:nvSpPr>
            <p:cNvPr name="Freeform 15" id="15"/>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244191" y="9258300"/>
            <a:ext cx="2664422" cy="1218172"/>
            <a:chOff x="0" y="0"/>
            <a:chExt cx="483446" cy="221031"/>
          </a:xfrm>
        </p:grpSpPr>
        <p:sp>
          <p:nvSpPr>
            <p:cNvPr name="Freeform 18" id="18"/>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089434" y="-189472"/>
            <a:ext cx="2664422" cy="1218172"/>
            <a:chOff x="0" y="0"/>
            <a:chExt cx="483446" cy="221031"/>
          </a:xfrm>
        </p:grpSpPr>
        <p:sp>
          <p:nvSpPr>
            <p:cNvPr name="Freeform 21" id="2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263F6B"/>
            </a:solidFill>
          </p:spPr>
        </p:sp>
        <p:sp>
          <p:nvSpPr>
            <p:cNvPr name="TextBox 22" id="2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6854601" y="9258300"/>
            <a:ext cx="2664422" cy="1218172"/>
            <a:chOff x="0" y="0"/>
            <a:chExt cx="483446" cy="221031"/>
          </a:xfrm>
        </p:grpSpPr>
        <p:sp>
          <p:nvSpPr>
            <p:cNvPr name="Freeform 24" id="24"/>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263F6B"/>
            </a:solidFill>
          </p:spPr>
        </p:sp>
        <p:sp>
          <p:nvSpPr>
            <p:cNvPr name="TextBox 25" id="2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22671" y="2220949"/>
            <a:ext cx="6709253" cy="5845101"/>
            <a:chOff x="0" y="0"/>
            <a:chExt cx="6350000" cy="5532120"/>
          </a:xfrm>
        </p:grpSpPr>
        <p:sp>
          <p:nvSpPr>
            <p:cNvPr name="Freeform 27" id="27"/>
            <p:cNvSpPr/>
            <p:nvPr/>
          </p:nvSpPr>
          <p:spPr>
            <a:xfrm flipH="false" flipV="false" rot="0">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FFFFFF"/>
            </a:solidFill>
          </p:spPr>
        </p:sp>
      </p:grpSp>
      <p:sp>
        <p:nvSpPr>
          <p:cNvPr name="AutoShape 28" id="28"/>
          <p:cNvSpPr/>
          <p:nvPr/>
        </p:nvSpPr>
        <p:spPr>
          <a:xfrm rot="-7193308">
            <a:off x="-497852" y="6516002"/>
            <a:ext cx="3317663" cy="0"/>
          </a:xfrm>
          <a:prstGeom prst="line">
            <a:avLst/>
          </a:prstGeom>
          <a:ln cap="flat" w="85725">
            <a:solidFill>
              <a:srgbClr val="FFFFFF"/>
            </a:solidFill>
            <a:prstDash val="solid"/>
            <a:headEnd type="none" len="sm" w="sm"/>
            <a:tailEnd type="none" len="sm" w="sm"/>
          </a:ln>
        </p:spPr>
      </p:sp>
      <p:sp>
        <p:nvSpPr>
          <p:cNvPr name="AutoShape 29" id="29"/>
          <p:cNvSpPr/>
          <p:nvPr/>
        </p:nvSpPr>
        <p:spPr>
          <a:xfrm rot="-3598859">
            <a:off x="-501078" y="3680979"/>
            <a:ext cx="3317663" cy="0"/>
          </a:xfrm>
          <a:prstGeom prst="line">
            <a:avLst/>
          </a:prstGeom>
          <a:ln cap="flat" w="85725">
            <a:solidFill>
              <a:srgbClr val="FFFFFF"/>
            </a:solidFill>
            <a:prstDash val="solid"/>
            <a:headEnd type="none" len="sm" w="sm"/>
            <a:tailEnd type="none" len="sm" w="sm"/>
          </a:ln>
        </p:spPr>
      </p:sp>
      <p:sp>
        <p:nvSpPr>
          <p:cNvPr name="TextBox 30" id="30"/>
          <p:cNvSpPr txBox="true"/>
          <p:nvPr/>
        </p:nvSpPr>
        <p:spPr>
          <a:xfrm rot="0">
            <a:off x="1903015" y="4213225"/>
            <a:ext cx="6148566" cy="2079626"/>
          </a:xfrm>
          <a:prstGeom prst="rect">
            <a:avLst/>
          </a:prstGeom>
        </p:spPr>
        <p:txBody>
          <a:bodyPr anchor="t" rtlCol="false" tIns="0" lIns="0" bIns="0" rIns="0">
            <a:spAutoFit/>
          </a:bodyPr>
          <a:lstStyle/>
          <a:p>
            <a:pPr algn="ctr">
              <a:lnSpc>
                <a:spcPts val="8000"/>
              </a:lnSpc>
            </a:pPr>
            <a:r>
              <a:rPr lang="en-US" sz="8000">
                <a:solidFill>
                  <a:srgbClr val="FFFFFF"/>
                </a:solidFill>
                <a:latin typeface="League Spartan"/>
              </a:rPr>
              <a:t>Table Of Content</a:t>
            </a:r>
          </a:p>
        </p:txBody>
      </p:sp>
      <p:sp>
        <p:nvSpPr>
          <p:cNvPr name="TextBox 31" id="31"/>
          <p:cNvSpPr txBox="true"/>
          <p:nvPr/>
        </p:nvSpPr>
        <p:spPr>
          <a:xfrm rot="0">
            <a:off x="10755897" y="3076916"/>
            <a:ext cx="2791332" cy="602340"/>
          </a:xfrm>
          <a:prstGeom prst="rect">
            <a:avLst/>
          </a:prstGeom>
        </p:spPr>
        <p:txBody>
          <a:bodyPr anchor="t" rtlCol="false" tIns="0" lIns="0" bIns="0" rIns="0">
            <a:spAutoFit/>
          </a:bodyPr>
          <a:lstStyle/>
          <a:p>
            <a:pPr algn="l" marL="0" indent="0" lvl="0">
              <a:lnSpc>
                <a:spcPts val="4091"/>
              </a:lnSpc>
              <a:spcBef>
                <a:spcPct val="0"/>
              </a:spcBef>
            </a:pPr>
            <a:r>
              <a:rPr lang="en-US" sz="3299">
                <a:solidFill>
                  <a:srgbClr val="000000"/>
                </a:solidFill>
                <a:latin typeface="Agrandir Medium"/>
              </a:rPr>
              <a:t>Introduction </a:t>
            </a:r>
          </a:p>
        </p:txBody>
      </p:sp>
      <p:grpSp>
        <p:nvGrpSpPr>
          <p:cNvPr name="Group 32" id="32"/>
          <p:cNvGrpSpPr/>
          <p:nvPr/>
        </p:nvGrpSpPr>
        <p:grpSpPr>
          <a:xfrm rot="0">
            <a:off x="9282723" y="3170136"/>
            <a:ext cx="520674" cy="520674"/>
            <a:chOff x="0" y="0"/>
            <a:chExt cx="694232" cy="694232"/>
          </a:xfrm>
        </p:grpSpPr>
        <p:grpSp>
          <p:nvGrpSpPr>
            <p:cNvPr name="Group 33" id="33"/>
            <p:cNvGrpSpPr/>
            <p:nvPr/>
          </p:nvGrpSpPr>
          <p:grpSpPr>
            <a:xfrm rot="0">
              <a:off x="0" y="0"/>
              <a:ext cx="694232" cy="694232"/>
              <a:chOff x="0" y="0"/>
              <a:chExt cx="6350000" cy="6350000"/>
            </a:xfrm>
          </p:grpSpPr>
          <p:sp>
            <p:nvSpPr>
              <p:cNvPr name="Freeform 34" id="3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B3B5A"/>
              </a:solidFill>
            </p:spPr>
          </p:sp>
        </p:grpSp>
        <p:sp>
          <p:nvSpPr>
            <p:cNvPr name="TextBox 35" id="35"/>
            <p:cNvSpPr txBox="true"/>
            <p:nvPr/>
          </p:nvSpPr>
          <p:spPr>
            <a:xfrm rot="0">
              <a:off x="106103" y="64136"/>
              <a:ext cx="482025" cy="550849"/>
            </a:xfrm>
            <a:prstGeom prst="rect">
              <a:avLst/>
            </a:prstGeom>
          </p:spPr>
          <p:txBody>
            <a:bodyPr anchor="t" rtlCol="false" tIns="0" lIns="0" bIns="0" rIns="0">
              <a:spAutoFit/>
            </a:bodyPr>
            <a:lstStyle/>
            <a:p>
              <a:pPr algn="ctr" marL="0" indent="0" lvl="0">
                <a:lnSpc>
                  <a:spcPts val="2896"/>
                </a:lnSpc>
                <a:spcBef>
                  <a:spcPct val="0"/>
                </a:spcBef>
              </a:pPr>
              <a:r>
                <a:rPr lang="en-US" sz="2336">
                  <a:solidFill>
                    <a:srgbClr val="FFFFFF"/>
                  </a:solidFill>
                  <a:latin typeface="Agrandir Medium"/>
                </a:rPr>
                <a:t>1</a:t>
              </a:r>
            </a:p>
          </p:txBody>
        </p:sp>
      </p:grpSp>
      <p:grpSp>
        <p:nvGrpSpPr>
          <p:cNvPr name="Group 36" id="36"/>
          <p:cNvGrpSpPr/>
          <p:nvPr/>
        </p:nvGrpSpPr>
        <p:grpSpPr>
          <a:xfrm rot="0">
            <a:off x="9282723" y="4308725"/>
            <a:ext cx="520674" cy="520674"/>
            <a:chOff x="0" y="0"/>
            <a:chExt cx="694232" cy="694232"/>
          </a:xfrm>
        </p:grpSpPr>
        <p:grpSp>
          <p:nvGrpSpPr>
            <p:cNvPr name="Group 37" id="37"/>
            <p:cNvGrpSpPr/>
            <p:nvPr/>
          </p:nvGrpSpPr>
          <p:grpSpPr>
            <a:xfrm rot="0">
              <a:off x="0" y="0"/>
              <a:ext cx="694232" cy="694232"/>
              <a:chOff x="0" y="0"/>
              <a:chExt cx="6350000" cy="6350000"/>
            </a:xfrm>
          </p:grpSpPr>
          <p:sp>
            <p:nvSpPr>
              <p:cNvPr name="Freeform 38" id="3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B3B5A"/>
              </a:solidFill>
            </p:spPr>
          </p:sp>
        </p:grpSp>
        <p:sp>
          <p:nvSpPr>
            <p:cNvPr name="TextBox 39" id="39"/>
            <p:cNvSpPr txBox="true"/>
            <p:nvPr/>
          </p:nvSpPr>
          <p:spPr>
            <a:xfrm rot="0">
              <a:off x="106103" y="64136"/>
              <a:ext cx="482025" cy="550849"/>
            </a:xfrm>
            <a:prstGeom prst="rect">
              <a:avLst/>
            </a:prstGeom>
          </p:spPr>
          <p:txBody>
            <a:bodyPr anchor="t" rtlCol="false" tIns="0" lIns="0" bIns="0" rIns="0">
              <a:spAutoFit/>
            </a:bodyPr>
            <a:lstStyle/>
            <a:p>
              <a:pPr algn="ctr" marL="0" indent="0" lvl="0">
                <a:lnSpc>
                  <a:spcPts val="2896"/>
                </a:lnSpc>
                <a:spcBef>
                  <a:spcPct val="0"/>
                </a:spcBef>
              </a:pPr>
              <a:r>
                <a:rPr lang="en-US" sz="2336">
                  <a:solidFill>
                    <a:srgbClr val="FFFFFF"/>
                  </a:solidFill>
                  <a:latin typeface="Agrandir Medium"/>
                </a:rPr>
                <a:t>2</a:t>
              </a:r>
            </a:p>
          </p:txBody>
        </p:sp>
      </p:grpSp>
      <p:grpSp>
        <p:nvGrpSpPr>
          <p:cNvPr name="Group 40" id="40"/>
          <p:cNvGrpSpPr/>
          <p:nvPr/>
        </p:nvGrpSpPr>
        <p:grpSpPr>
          <a:xfrm rot="0">
            <a:off x="9282723" y="5452458"/>
            <a:ext cx="520674" cy="520674"/>
            <a:chOff x="0" y="0"/>
            <a:chExt cx="694232" cy="694232"/>
          </a:xfrm>
        </p:grpSpPr>
        <p:grpSp>
          <p:nvGrpSpPr>
            <p:cNvPr name="Group 41" id="41"/>
            <p:cNvGrpSpPr/>
            <p:nvPr/>
          </p:nvGrpSpPr>
          <p:grpSpPr>
            <a:xfrm rot="0">
              <a:off x="0" y="0"/>
              <a:ext cx="694232" cy="694232"/>
              <a:chOff x="0" y="0"/>
              <a:chExt cx="6350000" cy="6350000"/>
            </a:xfrm>
          </p:grpSpPr>
          <p:sp>
            <p:nvSpPr>
              <p:cNvPr name="Freeform 42" id="4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B3B5A"/>
              </a:solidFill>
            </p:spPr>
          </p:sp>
        </p:grpSp>
        <p:sp>
          <p:nvSpPr>
            <p:cNvPr name="TextBox 43" id="43"/>
            <p:cNvSpPr txBox="true"/>
            <p:nvPr/>
          </p:nvSpPr>
          <p:spPr>
            <a:xfrm rot="0">
              <a:off x="106103" y="64136"/>
              <a:ext cx="482025" cy="550849"/>
            </a:xfrm>
            <a:prstGeom prst="rect">
              <a:avLst/>
            </a:prstGeom>
          </p:spPr>
          <p:txBody>
            <a:bodyPr anchor="t" rtlCol="false" tIns="0" lIns="0" bIns="0" rIns="0">
              <a:spAutoFit/>
            </a:bodyPr>
            <a:lstStyle/>
            <a:p>
              <a:pPr algn="ctr" marL="0" indent="0" lvl="0">
                <a:lnSpc>
                  <a:spcPts val="2896"/>
                </a:lnSpc>
                <a:spcBef>
                  <a:spcPct val="0"/>
                </a:spcBef>
              </a:pPr>
              <a:r>
                <a:rPr lang="en-US" sz="2336">
                  <a:solidFill>
                    <a:srgbClr val="FFFFFF"/>
                  </a:solidFill>
                  <a:latin typeface="Agrandir Medium"/>
                </a:rPr>
                <a:t>3</a:t>
              </a:r>
            </a:p>
          </p:txBody>
        </p:sp>
      </p:grpSp>
      <p:grpSp>
        <p:nvGrpSpPr>
          <p:cNvPr name="Group 44" id="44"/>
          <p:cNvGrpSpPr/>
          <p:nvPr/>
        </p:nvGrpSpPr>
        <p:grpSpPr>
          <a:xfrm rot="0">
            <a:off x="9282723" y="6596190"/>
            <a:ext cx="520674" cy="520674"/>
            <a:chOff x="0" y="0"/>
            <a:chExt cx="694232" cy="694232"/>
          </a:xfrm>
        </p:grpSpPr>
        <p:grpSp>
          <p:nvGrpSpPr>
            <p:cNvPr name="Group 45" id="45"/>
            <p:cNvGrpSpPr/>
            <p:nvPr/>
          </p:nvGrpSpPr>
          <p:grpSpPr>
            <a:xfrm rot="0">
              <a:off x="0" y="0"/>
              <a:ext cx="694232" cy="694232"/>
              <a:chOff x="0" y="0"/>
              <a:chExt cx="6350000" cy="6350000"/>
            </a:xfrm>
          </p:grpSpPr>
          <p:sp>
            <p:nvSpPr>
              <p:cNvPr name="Freeform 46" id="4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B3B5A"/>
              </a:solidFill>
            </p:spPr>
          </p:sp>
        </p:grpSp>
        <p:sp>
          <p:nvSpPr>
            <p:cNvPr name="TextBox 47" id="47"/>
            <p:cNvSpPr txBox="true"/>
            <p:nvPr/>
          </p:nvSpPr>
          <p:spPr>
            <a:xfrm rot="0">
              <a:off x="106103" y="64136"/>
              <a:ext cx="482025" cy="550849"/>
            </a:xfrm>
            <a:prstGeom prst="rect">
              <a:avLst/>
            </a:prstGeom>
          </p:spPr>
          <p:txBody>
            <a:bodyPr anchor="t" rtlCol="false" tIns="0" lIns="0" bIns="0" rIns="0">
              <a:spAutoFit/>
            </a:bodyPr>
            <a:lstStyle/>
            <a:p>
              <a:pPr algn="ctr" marL="0" indent="0" lvl="0">
                <a:lnSpc>
                  <a:spcPts val="2896"/>
                </a:lnSpc>
                <a:spcBef>
                  <a:spcPct val="0"/>
                </a:spcBef>
              </a:pPr>
              <a:r>
                <a:rPr lang="en-US" sz="2336">
                  <a:solidFill>
                    <a:srgbClr val="FFFFFF"/>
                  </a:solidFill>
                  <a:latin typeface="Agrandir Medium"/>
                </a:rPr>
                <a:t>4</a:t>
              </a:r>
            </a:p>
          </p:txBody>
        </p:sp>
      </p:grpSp>
      <p:sp>
        <p:nvSpPr>
          <p:cNvPr name="TextBox 48" id="48"/>
          <p:cNvSpPr txBox="true"/>
          <p:nvPr/>
        </p:nvSpPr>
        <p:spPr>
          <a:xfrm rot="0">
            <a:off x="10755897" y="5359237"/>
            <a:ext cx="2791332" cy="602340"/>
          </a:xfrm>
          <a:prstGeom prst="rect">
            <a:avLst/>
          </a:prstGeom>
        </p:spPr>
        <p:txBody>
          <a:bodyPr anchor="t" rtlCol="false" tIns="0" lIns="0" bIns="0" rIns="0">
            <a:spAutoFit/>
          </a:bodyPr>
          <a:lstStyle/>
          <a:p>
            <a:pPr algn="l" marL="0" indent="0" lvl="0">
              <a:lnSpc>
                <a:spcPts val="4091"/>
              </a:lnSpc>
              <a:spcBef>
                <a:spcPct val="0"/>
              </a:spcBef>
            </a:pPr>
            <a:r>
              <a:rPr lang="en-US" sz="3299">
                <a:solidFill>
                  <a:srgbClr val="000000"/>
                </a:solidFill>
                <a:latin typeface="Agrandir Medium"/>
              </a:rPr>
              <a:t>Result </a:t>
            </a:r>
          </a:p>
        </p:txBody>
      </p:sp>
      <p:sp>
        <p:nvSpPr>
          <p:cNvPr name="TextBox 49" id="49"/>
          <p:cNvSpPr txBox="true"/>
          <p:nvPr/>
        </p:nvSpPr>
        <p:spPr>
          <a:xfrm rot="0">
            <a:off x="10755897" y="4227060"/>
            <a:ext cx="5437071" cy="602340"/>
          </a:xfrm>
          <a:prstGeom prst="rect">
            <a:avLst/>
          </a:prstGeom>
        </p:spPr>
        <p:txBody>
          <a:bodyPr anchor="t" rtlCol="false" tIns="0" lIns="0" bIns="0" rIns="0">
            <a:spAutoFit/>
          </a:bodyPr>
          <a:lstStyle/>
          <a:p>
            <a:pPr algn="l" marL="0" indent="0" lvl="0">
              <a:lnSpc>
                <a:spcPts val="4091"/>
              </a:lnSpc>
              <a:spcBef>
                <a:spcPct val="0"/>
              </a:spcBef>
            </a:pPr>
            <a:r>
              <a:rPr lang="en-US" sz="3299">
                <a:solidFill>
                  <a:srgbClr val="000000"/>
                </a:solidFill>
                <a:latin typeface="Agrandir Medium"/>
              </a:rPr>
              <a:t>Method and Matherial </a:t>
            </a:r>
          </a:p>
        </p:txBody>
      </p:sp>
      <p:sp>
        <p:nvSpPr>
          <p:cNvPr name="TextBox 50" id="50"/>
          <p:cNvSpPr txBox="true"/>
          <p:nvPr/>
        </p:nvSpPr>
        <p:spPr>
          <a:xfrm rot="0">
            <a:off x="10755897" y="6514524"/>
            <a:ext cx="2791332" cy="602340"/>
          </a:xfrm>
          <a:prstGeom prst="rect">
            <a:avLst/>
          </a:prstGeom>
        </p:spPr>
        <p:txBody>
          <a:bodyPr anchor="t" rtlCol="false" tIns="0" lIns="0" bIns="0" rIns="0">
            <a:spAutoFit/>
          </a:bodyPr>
          <a:lstStyle/>
          <a:p>
            <a:pPr algn="l" marL="0" indent="0" lvl="0">
              <a:lnSpc>
                <a:spcPts val="4091"/>
              </a:lnSpc>
              <a:spcBef>
                <a:spcPct val="0"/>
              </a:spcBef>
            </a:pPr>
            <a:r>
              <a:rPr lang="en-US" sz="3299">
                <a:solidFill>
                  <a:srgbClr val="000000"/>
                </a:solidFill>
                <a:latin typeface="Agrandir Medium"/>
              </a:rPr>
              <a:t>Reference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753206">
            <a:off x="-800704" y="4795465"/>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8116" y="846198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grpSp>
        <p:nvGrpSpPr>
          <p:cNvPr name="Group 7" id="7"/>
          <p:cNvGrpSpPr>
            <a:grpSpLocks noChangeAspect="true"/>
          </p:cNvGrpSpPr>
          <p:nvPr/>
        </p:nvGrpSpPr>
        <p:grpSpPr>
          <a:xfrm rot="0">
            <a:off x="10130520" y="2556505"/>
            <a:ext cx="5385637" cy="10944960"/>
            <a:chOff x="0" y="0"/>
            <a:chExt cx="5001260" cy="10163810"/>
          </a:xfrm>
        </p:grpSpPr>
        <p:sp>
          <p:nvSpPr>
            <p:cNvPr name="Freeform 8" id="8"/>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9" id="9"/>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94669" t="0" r="-94669" b="0"/>
              </a:stretch>
            </a:blipFill>
          </p:spPr>
        </p:sp>
      </p:grpSp>
      <p:sp>
        <p:nvSpPr>
          <p:cNvPr name="TextBox 10" id="10"/>
          <p:cNvSpPr txBox="true"/>
          <p:nvPr/>
        </p:nvSpPr>
        <p:spPr>
          <a:xfrm rot="0">
            <a:off x="130437" y="1288987"/>
            <a:ext cx="11810286" cy="863600"/>
          </a:xfrm>
          <a:prstGeom prst="rect">
            <a:avLst/>
          </a:prstGeom>
        </p:spPr>
        <p:txBody>
          <a:bodyPr anchor="t" rtlCol="false" tIns="0" lIns="0" bIns="0" rIns="0">
            <a:spAutoFit/>
          </a:bodyPr>
          <a:lstStyle/>
          <a:p>
            <a:pPr algn="ctr" marL="1079501" indent="-539750" lvl="1">
              <a:lnSpc>
                <a:spcPts val="7000"/>
              </a:lnSpc>
              <a:buFont typeface="Arial"/>
              <a:buChar char="•"/>
            </a:pPr>
            <a:r>
              <a:rPr lang="en-US" sz="5000">
                <a:solidFill>
                  <a:srgbClr val="000000"/>
                </a:solidFill>
                <a:latin typeface="Inter Bold"/>
              </a:rPr>
              <a:t>Background information of project</a:t>
            </a:r>
          </a:p>
        </p:txBody>
      </p:sp>
      <p:sp>
        <p:nvSpPr>
          <p:cNvPr name="TextBox 11" id="11"/>
          <p:cNvSpPr txBox="true"/>
          <p:nvPr/>
        </p:nvSpPr>
        <p:spPr>
          <a:xfrm rot="0">
            <a:off x="706586" y="3045401"/>
            <a:ext cx="8756836" cy="4878069"/>
          </a:xfrm>
          <a:prstGeom prst="rect">
            <a:avLst/>
          </a:prstGeom>
        </p:spPr>
        <p:txBody>
          <a:bodyPr anchor="t" rtlCol="false" tIns="0" lIns="0" bIns="0" rIns="0">
            <a:spAutoFit/>
          </a:bodyPr>
          <a:lstStyle/>
          <a:p>
            <a:pPr algn="just">
              <a:lnSpc>
                <a:spcPts val="5600"/>
              </a:lnSpc>
            </a:pPr>
            <a:r>
              <a:rPr lang="en-US" sz="2800">
                <a:solidFill>
                  <a:srgbClr val="000000"/>
                </a:solidFill>
                <a:latin typeface="Inter"/>
              </a:rPr>
              <a:t> In today's digital age, social media marketing is a type of digital marketing various social media platforms such as Facebook, YouTube and newspaper to promote products or services. It is increasingly being used by businesses of all sizes to reach their target audience and engage with customers in real-time.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sp>
        <p:nvSpPr>
          <p:cNvPr name="TextBox 5" id="5"/>
          <p:cNvSpPr txBox="true"/>
          <p:nvPr/>
        </p:nvSpPr>
        <p:spPr>
          <a:xfrm rot="0">
            <a:off x="1028700" y="923925"/>
            <a:ext cx="14708073" cy="863503"/>
          </a:xfrm>
          <a:prstGeom prst="rect">
            <a:avLst/>
          </a:prstGeom>
        </p:spPr>
        <p:txBody>
          <a:bodyPr anchor="t" rtlCol="false" tIns="0" lIns="0" bIns="0" rIns="0">
            <a:spAutoFit/>
          </a:bodyPr>
          <a:lstStyle/>
          <a:p>
            <a:pPr>
              <a:lnSpc>
                <a:spcPts val="7000"/>
              </a:lnSpc>
            </a:pPr>
            <a:r>
              <a:rPr lang="en-US" sz="5000">
                <a:solidFill>
                  <a:srgbClr val="000000"/>
                </a:solidFill>
                <a:latin typeface="Canva Sans"/>
              </a:rPr>
              <a:t>1.1.  Data preparation</a:t>
            </a:r>
          </a:p>
        </p:txBody>
      </p:sp>
      <p:sp>
        <p:nvSpPr>
          <p:cNvPr name="TextBox 6" id="6"/>
          <p:cNvSpPr txBox="true"/>
          <p:nvPr/>
        </p:nvSpPr>
        <p:spPr>
          <a:xfrm rot="0">
            <a:off x="1261438" y="2930616"/>
            <a:ext cx="16230600" cy="5989893"/>
          </a:xfrm>
          <a:prstGeom prst="rect">
            <a:avLst/>
          </a:prstGeom>
        </p:spPr>
        <p:txBody>
          <a:bodyPr anchor="t" rtlCol="false" tIns="0" lIns="0" bIns="0" rIns="0">
            <a:spAutoFit/>
          </a:bodyPr>
          <a:lstStyle/>
          <a:p>
            <a:pPr algn="just">
              <a:lnSpc>
                <a:spcPts val="4759"/>
              </a:lnSpc>
            </a:pPr>
            <a:r>
              <a:rPr lang="en-US" sz="3399">
                <a:solidFill>
                  <a:srgbClr val="000000"/>
                </a:solidFill>
                <a:latin typeface="Inter"/>
              </a:rPr>
              <a:t>In dataset we got form Datarium in R program the variables type is numerical. In the dataset we have 4 variables such as facebook, youtube, newspaper and sales. The target value is</a:t>
            </a:r>
            <a:r>
              <a:rPr lang="en-US" sz="3399">
                <a:solidFill>
                  <a:srgbClr val="000000"/>
                </a:solidFill>
                <a:latin typeface="Inter Bold"/>
              </a:rPr>
              <a:t> sales</a:t>
            </a:r>
            <a:r>
              <a:rPr lang="en-US" sz="3399">
                <a:solidFill>
                  <a:srgbClr val="000000"/>
                </a:solidFill>
                <a:latin typeface="Inter"/>
              </a:rPr>
              <a:t> and Regressors are </a:t>
            </a:r>
            <a:r>
              <a:rPr lang="en-US" sz="3399">
                <a:solidFill>
                  <a:srgbClr val="000000"/>
                </a:solidFill>
                <a:latin typeface="Inter Bold"/>
              </a:rPr>
              <a:t>facebook</a:t>
            </a:r>
            <a:r>
              <a:rPr lang="en-US" sz="3399">
                <a:solidFill>
                  <a:srgbClr val="000000"/>
                </a:solidFill>
                <a:latin typeface="Inter"/>
              </a:rPr>
              <a:t>, </a:t>
            </a:r>
            <a:r>
              <a:rPr lang="en-US" sz="3399">
                <a:solidFill>
                  <a:srgbClr val="000000"/>
                </a:solidFill>
                <a:latin typeface="Inter Bold"/>
              </a:rPr>
              <a:t>youtube</a:t>
            </a:r>
            <a:r>
              <a:rPr lang="en-US" sz="3399">
                <a:solidFill>
                  <a:srgbClr val="000000"/>
                </a:solidFill>
                <a:latin typeface="Inter"/>
              </a:rPr>
              <a:t> and </a:t>
            </a:r>
            <a:r>
              <a:rPr lang="en-US" sz="3399">
                <a:solidFill>
                  <a:srgbClr val="000000"/>
                </a:solidFill>
                <a:latin typeface="Inter Bold"/>
              </a:rPr>
              <a:t>newspaper</a:t>
            </a:r>
            <a:r>
              <a:rPr lang="en-US" sz="3399">
                <a:solidFill>
                  <a:srgbClr val="000000"/>
                </a:solidFill>
                <a:latin typeface="Inter"/>
              </a:rPr>
              <a:t>. And the method we are going to use are</a:t>
            </a:r>
            <a:r>
              <a:rPr lang="en-US" sz="3399">
                <a:solidFill>
                  <a:srgbClr val="000000"/>
                </a:solidFill>
                <a:latin typeface="Inter Bold"/>
              </a:rPr>
              <a:t> simple linear regression </a:t>
            </a:r>
            <a:r>
              <a:rPr lang="en-US" sz="3399">
                <a:solidFill>
                  <a:srgbClr val="000000"/>
                </a:solidFill>
                <a:latin typeface="Inter"/>
              </a:rPr>
              <a:t>and </a:t>
            </a:r>
            <a:r>
              <a:rPr lang="en-US" sz="3399">
                <a:solidFill>
                  <a:srgbClr val="000000"/>
                </a:solidFill>
                <a:latin typeface="Inter Bold"/>
              </a:rPr>
              <a:t>multiple linear regression</a:t>
            </a:r>
            <a:r>
              <a:rPr lang="en-US" sz="3399">
                <a:solidFill>
                  <a:srgbClr val="000000"/>
                </a:solidFill>
                <a:latin typeface="Inter"/>
              </a:rPr>
              <a:t>.</a:t>
            </a:r>
          </a:p>
          <a:p>
            <a:pPr algn="just">
              <a:lnSpc>
                <a:spcPts val="4759"/>
              </a:lnSpc>
            </a:pPr>
          </a:p>
          <a:p>
            <a:pPr algn="just">
              <a:lnSpc>
                <a:spcPts val="4759"/>
              </a:lnSpc>
            </a:pPr>
            <a:r>
              <a:rPr lang="en-US" sz="3399">
                <a:solidFill>
                  <a:srgbClr val="000000"/>
                </a:solidFill>
                <a:latin typeface="Inter"/>
              </a:rPr>
              <a:t>The research question what's my team focus is </a:t>
            </a:r>
            <a:r>
              <a:rPr lang="en-US" sz="3399">
                <a:solidFill>
                  <a:srgbClr val="000000"/>
                </a:solidFill>
                <a:latin typeface="Inter Bold"/>
              </a:rPr>
              <a:t>"What is the effect of Facebook advertising on the company’s sales, given the effects of YouTube and newspaper advertising?"</a:t>
            </a:r>
          </a:p>
          <a:p>
            <a:pPr algn="just">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10930676" y="-968113"/>
            <a:ext cx="16230600" cy="16230600"/>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5" id="5"/>
          <p:cNvGrpSpPr>
            <a:grpSpLocks noChangeAspect="true"/>
          </p:cNvGrpSpPr>
          <p:nvPr/>
        </p:nvGrpSpPr>
        <p:grpSpPr>
          <a:xfrm rot="0">
            <a:off x="11449210" y="3254113"/>
            <a:ext cx="12008422" cy="12008374"/>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6629" t="0" r="-16629" b="0"/>
              </a:stretch>
            </a:blipFill>
          </p:spPr>
        </p:sp>
      </p:grpSp>
      <p:sp>
        <p:nvSpPr>
          <p:cNvPr name="Freeform 7" id="7"/>
          <p:cNvSpPr/>
          <p:nvPr/>
        </p:nvSpPr>
        <p:spPr>
          <a:xfrm flipH="false" flipV="false" rot="0">
            <a:off x="15476242" y="885242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72479" y="802729"/>
            <a:ext cx="8072828" cy="547193"/>
          </a:xfrm>
          <a:prstGeom prst="rect">
            <a:avLst/>
          </a:prstGeom>
        </p:spPr>
        <p:txBody>
          <a:bodyPr anchor="t" rtlCol="false" tIns="0" lIns="0" bIns="0" rIns="0">
            <a:spAutoFit/>
          </a:bodyPr>
          <a:lstStyle/>
          <a:p>
            <a:pPr>
              <a:lnSpc>
                <a:spcPts val="4158"/>
              </a:lnSpc>
            </a:pPr>
            <a:r>
              <a:rPr lang="en-US" sz="4243" spc="-250">
                <a:solidFill>
                  <a:srgbClr val="263F6B"/>
                </a:solidFill>
                <a:latin typeface="Montserrat Extra-Bold Italics"/>
              </a:rPr>
              <a:t>2 . METHODS AND MATERIALS</a:t>
            </a:r>
          </a:p>
        </p:txBody>
      </p:sp>
      <p:sp>
        <p:nvSpPr>
          <p:cNvPr name="TextBox 9" id="9"/>
          <p:cNvSpPr txBox="true"/>
          <p:nvPr/>
        </p:nvSpPr>
        <p:spPr>
          <a:xfrm rot="0">
            <a:off x="290855" y="1560376"/>
            <a:ext cx="7954452" cy="2065258"/>
          </a:xfrm>
          <a:prstGeom prst="rect">
            <a:avLst/>
          </a:prstGeom>
        </p:spPr>
        <p:txBody>
          <a:bodyPr anchor="t" rtlCol="false" tIns="0" lIns="0" bIns="0" rIns="0">
            <a:spAutoFit/>
          </a:bodyPr>
          <a:lstStyle/>
          <a:p>
            <a:pPr>
              <a:lnSpc>
                <a:spcPts val="5709"/>
              </a:lnSpc>
            </a:pPr>
            <a:r>
              <a:rPr lang="en-US" sz="2537" spc="50">
                <a:solidFill>
                  <a:srgbClr val="212423"/>
                </a:solidFill>
                <a:latin typeface="Montserrat 1"/>
              </a:rPr>
              <a:t>We use a lot of tools and method to solve and try to analyst data to ensure that we will get all insight information from dataset.</a:t>
            </a:r>
          </a:p>
        </p:txBody>
      </p:sp>
      <p:sp>
        <p:nvSpPr>
          <p:cNvPr name="TextBox 10" id="10"/>
          <p:cNvSpPr txBox="true"/>
          <p:nvPr/>
        </p:nvSpPr>
        <p:spPr>
          <a:xfrm rot="0">
            <a:off x="0" y="4025684"/>
            <a:ext cx="7390722" cy="29806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We choose some tools such as :</a:t>
            </a:r>
          </a:p>
          <a:p>
            <a:pPr algn="just" marL="734059" indent="-367030" lvl="1">
              <a:lnSpc>
                <a:spcPts val="4759"/>
              </a:lnSpc>
              <a:buFont typeface="Arial"/>
              <a:buChar char="•"/>
            </a:pPr>
            <a:r>
              <a:rPr lang="en-US" sz="3399">
                <a:solidFill>
                  <a:srgbClr val="000000"/>
                </a:solidFill>
                <a:latin typeface="Canva Sans"/>
              </a:rPr>
              <a:t>EDA</a:t>
            </a:r>
          </a:p>
          <a:p>
            <a:pPr algn="just" marL="734059" indent="-367030" lvl="1">
              <a:lnSpc>
                <a:spcPts val="4759"/>
              </a:lnSpc>
              <a:buFont typeface="Arial"/>
              <a:buChar char="•"/>
            </a:pPr>
            <a:r>
              <a:rPr lang="en-US" sz="3399">
                <a:solidFill>
                  <a:srgbClr val="000000"/>
                </a:solidFill>
                <a:latin typeface="Canva Sans"/>
              </a:rPr>
              <a:t>Statistical analysis</a:t>
            </a:r>
          </a:p>
          <a:p>
            <a:pPr algn="just" marL="734059" indent="-367030" lvl="1">
              <a:lnSpc>
                <a:spcPts val="4759"/>
              </a:lnSpc>
              <a:buFont typeface="Arial"/>
              <a:buChar char="•"/>
            </a:pPr>
            <a:r>
              <a:rPr lang="en-US" sz="3399">
                <a:solidFill>
                  <a:srgbClr val="000000"/>
                </a:solidFill>
                <a:latin typeface="Canva Sans"/>
              </a:rPr>
              <a:t>Multiple Linear regression</a:t>
            </a:r>
          </a:p>
          <a:p>
            <a:pPr algn="just" marL="734059" indent="-367030" lvl="1">
              <a:lnSpc>
                <a:spcPts val="4759"/>
              </a:lnSpc>
              <a:buFont typeface="Arial"/>
              <a:buChar char="•"/>
            </a:pPr>
            <a:r>
              <a:rPr lang="en-US" sz="3399">
                <a:solidFill>
                  <a:srgbClr val="000000"/>
                </a:solidFill>
                <a:latin typeface="Canva Sans"/>
              </a:rPr>
              <a:t>Simple linear regression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sp>
        <p:nvSpPr>
          <p:cNvPr name="Freeform 5" id="5"/>
          <p:cNvSpPr/>
          <p:nvPr/>
        </p:nvSpPr>
        <p:spPr>
          <a:xfrm flipH="false" flipV="false" rot="0">
            <a:off x="5399009" y="3258872"/>
            <a:ext cx="6039651" cy="6507511"/>
          </a:xfrm>
          <a:custGeom>
            <a:avLst/>
            <a:gdLst/>
            <a:ahLst/>
            <a:cxnLst/>
            <a:rect r="r" b="b" t="t" l="l"/>
            <a:pathLst>
              <a:path h="6507511" w="6039651">
                <a:moveTo>
                  <a:pt x="0" y="0"/>
                </a:moveTo>
                <a:lnTo>
                  <a:pt x="6039651" y="0"/>
                </a:lnTo>
                <a:lnTo>
                  <a:pt x="6039651" y="6507511"/>
                </a:lnTo>
                <a:lnTo>
                  <a:pt x="0" y="6507511"/>
                </a:lnTo>
                <a:lnTo>
                  <a:pt x="0" y="0"/>
                </a:lnTo>
                <a:close/>
              </a:path>
            </a:pathLst>
          </a:custGeom>
          <a:blipFill>
            <a:blip r:embed="rId2"/>
            <a:stretch>
              <a:fillRect l="0" t="0" r="0" b="0"/>
            </a:stretch>
          </a:blipFill>
        </p:spPr>
      </p:sp>
      <p:sp>
        <p:nvSpPr>
          <p:cNvPr name="TextBox 6" id="6"/>
          <p:cNvSpPr txBox="true"/>
          <p:nvPr/>
        </p:nvSpPr>
        <p:spPr>
          <a:xfrm rot="0">
            <a:off x="390691" y="2117694"/>
            <a:ext cx="17127815" cy="589915"/>
          </a:xfrm>
          <a:prstGeom prst="rect">
            <a:avLst/>
          </a:prstGeom>
        </p:spPr>
        <p:txBody>
          <a:bodyPr anchor="t" rtlCol="false" tIns="0" lIns="0" bIns="0" rIns="0">
            <a:spAutoFit/>
          </a:bodyPr>
          <a:lstStyle/>
          <a:p>
            <a:pPr algn="ctr">
              <a:lnSpc>
                <a:spcPts val="4759"/>
              </a:lnSpc>
            </a:pPr>
            <a:r>
              <a:rPr lang="en-US" sz="3399">
                <a:solidFill>
                  <a:srgbClr val="000000"/>
                </a:solidFill>
                <a:latin typeface="Inter"/>
              </a:rPr>
              <a:t>In dataset we got form Datarium in R program the variables type is numerical</a:t>
            </a:r>
          </a:p>
        </p:txBody>
      </p:sp>
      <p:sp>
        <p:nvSpPr>
          <p:cNvPr name="TextBox 7" id="7"/>
          <p:cNvSpPr txBox="true"/>
          <p:nvPr/>
        </p:nvSpPr>
        <p:spPr>
          <a:xfrm rot="0">
            <a:off x="826776" y="537527"/>
            <a:ext cx="136892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EDA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52039"/>
        </a:solidFill>
      </p:bgPr>
    </p:bg>
    <p:spTree>
      <p:nvGrpSpPr>
        <p:cNvPr id="1" name=""/>
        <p:cNvGrpSpPr/>
        <p:nvPr/>
      </p:nvGrpSpPr>
      <p:grpSpPr>
        <a:xfrm>
          <a:off x="0" y="0"/>
          <a:ext cx="0" cy="0"/>
          <a:chOff x="0" y="0"/>
          <a:chExt cx="0" cy="0"/>
        </a:xfrm>
      </p:grpSpPr>
      <p:sp>
        <p:nvSpPr>
          <p:cNvPr name="Freeform 2" id="2"/>
          <p:cNvSpPr/>
          <p:nvPr/>
        </p:nvSpPr>
        <p:spPr>
          <a:xfrm flipH="false" flipV="false" rot="0">
            <a:off x="649239" y="1730329"/>
            <a:ext cx="7375368" cy="5917282"/>
          </a:xfrm>
          <a:custGeom>
            <a:avLst/>
            <a:gdLst/>
            <a:ahLst/>
            <a:cxnLst/>
            <a:rect r="r" b="b" t="t" l="l"/>
            <a:pathLst>
              <a:path h="5917282" w="7375368">
                <a:moveTo>
                  <a:pt x="0" y="0"/>
                </a:moveTo>
                <a:lnTo>
                  <a:pt x="7375368" y="0"/>
                </a:lnTo>
                <a:lnTo>
                  <a:pt x="7375368" y="5917282"/>
                </a:lnTo>
                <a:lnTo>
                  <a:pt x="0" y="5917282"/>
                </a:lnTo>
                <a:lnTo>
                  <a:pt x="0" y="0"/>
                </a:lnTo>
                <a:close/>
              </a:path>
            </a:pathLst>
          </a:custGeom>
          <a:blipFill>
            <a:blip r:embed="rId2"/>
            <a:stretch>
              <a:fillRect l="0" t="0" r="0" b="0"/>
            </a:stretch>
          </a:blipFill>
        </p:spPr>
      </p:sp>
      <p:sp>
        <p:nvSpPr>
          <p:cNvPr name="Freeform 3" id="3"/>
          <p:cNvSpPr/>
          <p:nvPr/>
        </p:nvSpPr>
        <p:spPr>
          <a:xfrm flipH="false" flipV="false" rot="0">
            <a:off x="3085471" y="7790486"/>
            <a:ext cx="3214937" cy="2400366"/>
          </a:xfrm>
          <a:custGeom>
            <a:avLst/>
            <a:gdLst/>
            <a:ahLst/>
            <a:cxnLst/>
            <a:rect r="r" b="b" t="t" l="l"/>
            <a:pathLst>
              <a:path h="2400366" w="3214937">
                <a:moveTo>
                  <a:pt x="0" y="0"/>
                </a:moveTo>
                <a:lnTo>
                  <a:pt x="3214937" y="0"/>
                </a:lnTo>
                <a:lnTo>
                  <a:pt x="3214937" y="2400366"/>
                </a:lnTo>
                <a:lnTo>
                  <a:pt x="0" y="2400366"/>
                </a:lnTo>
                <a:lnTo>
                  <a:pt x="0" y="0"/>
                </a:lnTo>
                <a:close/>
              </a:path>
            </a:pathLst>
          </a:custGeom>
          <a:blipFill>
            <a:blip r:embed="rId3"/>
            <a:stretch>
              <a:fillRect l="0" t="-3921" r="0" b="-3921"/>
            </a:stretch>
          </a:blipFill>
        </p:spPr>
      </p:sp>
      <p:sp>
        <p:nvSpPr>
          <p:cNvPr name="Freeform 4" id="4"/>
          <p:cNvSpPr/>
          <p:nvPr/>
        </p:nvSpPr>
        <p:spPr>
          <a:xfrm flipH="false" flipV="false" rot="0">
            <a:off x="9144000" y="1730329"/>
            <a:ext cx="7766135" cy="5917282"/>
          </a:xfrm>
          <a:custGeom>
            <a:avLst/>
            <a:gdLst/>
            <a:ahLst/>
            <a:cxnLst/>
            <a:rect r="r" b="b" t="t" l="l"/>
            <a:pathLst>
              <a:path h="5917282" w="7766135">
                <a:moveTo>
                  <a:pt x="0" y="0"/>
                </a:moveTo>
                <a:lnTo>
                  <a:pt x="7766135" y="0"/>
                </a:lnTo>
                <a:lnTo>
                  <a:pt x="7766135" y="5917282"/>
                </a:lnTo>
                <a:lnTo>
                  <a:pt x="0" y="5917282"/>
                </a:lnTo>
                <a:lnTo>
                  <a:pt x="0" y="0"/>
                </a:lnTo>
                <a:close/>
              </a:path>
            </a:pathLst>
          </a:custGeom>
          <a:blipFill>
            <a:blip r:embed="rId4"/>
            <a:stretch>
              <a:fillRect l="0" t="-704" r="-3271" b="-704"/>
            </a:stretch>
          </a:blipFill>
        </p:spPr>
      </p:sp>
      <p:sp>
        <p:nvSpPr>
          <p:cNvPr name="TextBox 5" id="5"/>
          <p:cNvSpPr txBox="true"/>
          <p:nvPr/>
        </p:nvSpPr>
        <p:spPr>
          <a:xfrm rot="0">
            <a:off x="836843" y="395605"/>
            <a:ext cx="7000161" cy="1189990"/>
          </a:xfrm>
          <a:prstGeom prst="rect">
            <a:avLst/>
          </a:prstGeom>
        </p:spPr>
        <p:txBody>
          <a:bodyPr anchor="t" rtlCol="false" tIns="0" lIns="0" bIns="0" rIns="0">
            <a:spAutoFit/>
          </a:bodyPr>
          <a:lstStyle/>
          <a:p>
            <a:pPr algn="ctr">
              <a:lnSpc>
                <a:spcPts val="4759"/>
              </a:lnSpc>
            </a:pPr>
            <a:r>
              <a:rPr lang="en-US" sz="3399" spc="13">
                <a:solidFill>
                  <a:srgbClr val="FFFFFF"/>
                </a:solidFill>
                <a:latin typeface="Barlow Light Bold"/>
              </a:rPr>
              <a:t>Checking on missing value by using heatmap and isnull().sum()</a:t>
            </a:r>
          </a:p>
        </p:txBody>
      </p:sp>
      <p:sp>
        <p:nvSpPr>
          <p:cNvPr name="TextBox 6" id="6"/>
          <p:cNvSpPr txBox="true"/>
          <p:nvPr/>
        </p:nvSpPr>
        <p:spPr>
          <a:xfrm rot="0">
            <a:off x="9831406" y="438785"/>
            <a:ext cx="5205175" cy="589915"/>
          </a:xfrm>
          <a:prstGeom prst="rect">
            <a:avLst/>
          </a:prstGeom>
        </p:spPr>
        <p:txBody>
          <a:bodyPr anchor="t" rtlCol="false" tIns="0" lIns="0" bIns="0" rIns="0">
            <a:spAutoFit/>
          </a:bodyPr>
          <a:lstStyle/>
          <a:p>
            <a:pPr algn="ctr">
              <a:lnSpc>
                <a:spcPts val="4759"/>
              </a:lnSpc>
            </a:pPr>
            <a:r>
              <a:rPr lang="en-US" sz="3399" spc="13">
                <a:solidFill>
                  <a:srgbClr val="FFFFFF"/>
                </a:solidFill>
                <a:latin typeface="Barlow Light Bold"/>
              </a:rPr>
              <a:t>Checking outliier by boxplot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5174"/>
        </a:solidFill>
      </p:bgPr>
    </p:bg>
    <p:spTree>
      <p:nvGrpSpPr>
        <p:cNvPr id="1" name=""/>
        <p:cNvGrpSpPr/>
        <p:nvPr/>
      </p:nvGrpSpPr>
      <p:grpSpPr>
        <a:xfrm>
          <a:off x="0" y="0"/>
          <a:ext cx="0" cy="0"/>
          <a:chOff x="0" y="0"/>
          <a:chExt cx="0" cy="0"/>
        </a:xfrm>
      </p:grpSpPr>
      <p:sp>
        <p:nvSpPr>
          <p:cNvPr name="Freeform 2" id="2"/>
          <p:cNvSpPr/>
          <p:nvPr/>
        </p:nvSpPr>
        <p:spPr>
          <a:xfrm flipH="false" flipV="false" rot="0">
            <a:off x="3361880" y="2793893"/>
            <a:ext cx="9334940" cy="4203814"/>
          </a:xfrm>
          <a:custGeom>
            <a:avLst/>
            <a:gdLst/>
            <a:ahLst/>
            <a:cxnLst/>
            <a:rect r="r" b="b" t="t" l="l"/>
            <a:pathLst>
              <a:path h="4203814" w="9334940">
                <a:moveTo>
                  <a:pt x="0" y="0"/>
                </a:moveTo>
                <a:lnTo>
                  <a:pt x="9334940" y="0"/>
                </a:lnTo>
                <a:lnTo>
                  <a:pt x="9334940" y="4203814"/>
                </a:lnTo>
                <a:lnTo>
                  <a:pt x="0" y="4203814"/>
                </a:lnTo>
                <a:lnTo>
                  <a:pt x="0" y="0"/>
                </a:lnTo>
                <a:close/>
              </a:path>
            </a:pathLst>
          </a:custGeom>
          <a:blipFill>
            <a:blip r:embed="rId2"/>
            <a:stretch>
              <a:fillRect l="0" t="0" r="0" b="0"/>
            </a:stretch>
          </a:blipFill>
        </p:spPr>
      </p:sp>
      <p:sp>
        <p:nvSpPr>
          <p:cNvPr name="TextBox 3" id="3"/>
          <p:cNvSpPr txBox="true"/>
          <p:nvPr/>
        </p:nvSpPr>
        <p:spPr>
          <a:xfrm rot="0">
            <a:off x="1012031" y="438785"/>
            <a:ext cx="5238512" cy="589915"/>
          </a:xfrm>
          <a:prstGeom prst="rect">
            <a:avLst/>
          </a:prstGeom>
        </p:spPr>
        <p:txBody>
          <a:bodyPr anchor="t" rtlCol="false" tIns="0" lIns="0" bIns="0" rIns="0">
            <a:spAutoFit/>
          </a:bodyPr>
          <a:lstStyle/>
          <a:p>
            <a:pPr algn="ctr">
              <a:lnSpc>
                <a:spcPts val="4759"/>
              </a:lnSpc>
            </a:pPr>
            <a:r>
              <a:rPr lang="en-US" sz="3399" spc="13">
                <a:solidFill>
                  <a:srgbClr val="FFFFFF"/>
                </a:solidFill>
                <a:latin typeface="Barlow Light Bold"/>
              </a:rPr>
              <a:t>Checking on duplicate value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DAFmL91EPaw</dc:identifier>
  <dcterms:modified xsi:type="dcterms:W3CDTF">2011-08-01T06:04:30Z</dcterms:modified>
  <cp:revision>1</cp:revision>
  <dc:title>Final Presiontation</dc:title>
</cp:coreProperties>
</file>